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6"/>
  </p:notesMasterIdLst>
  <p:handoutMasterIdLst>
    <p:handoutMasterId r:id="rId37"/>
  </p:handoutMasterIdLst>
  <p:sldIdLst>
    <p:sldId id="300" r:id="rId2"/>
    <p:sldId id="332" r:id="rId3"/>
    <p:sldId id="356" r:id="rId4"/>
    <p:sldId id="314" r:id="rId5"/>
    <p:sldId id="357" r:id="rId6"/>
    <p:sldId id="367" r:id="rId7"/>
    <p:sldId id="333" r:id="rId8"/>
    <p:sldId id="375" r:id="rId9"/>
    <p:sldId id="360" r:id="rId10"/>
    <p:sldId id="341" r:id="rId11"/>
    <p:sldId id="340" r:id="rId12"/>
    <p:sldId id="368" r:id="rId13"/>
    <p:sldId id="335" r:id="rId14"/>
    <p:sldId id="365" r:id="rId15"/>
    <p:sldId id="359" r:id="rId16"/>
    <p:sldId id="355" r:id="rId17"/>
    <p:sldId id="363" r:id="rId18"/>
    <p:sldId id="345" r:id="rId19"/>
    <p:sldId id="344" r:id="rId20"/>
    <p:sldId id="346" r:id="rId21"/>
    <p:sldId id="351" r:id="rId22"/>
    <p:sldId id="352" r:id="rId23"/>
    <p:sldId id="366" r:id="rId24"/>
    <p:sldId id="347" r:id="rId25"/>
    <p:sldId id="348" r:id="rId26"/>
    <p:sldId id="349" r:id="rId27"/>
    <p:sldId id="369" r:id="rId28"/>
    <p:sldId id="372" r:id="rId29"/>
    <p:sldId id="373" r:id="rId30"/>
    <p:sldId id="374" r:id="rId31"/>
    <p:sldId id="370" r:id="rId32"/>
    <p:sldId id="362" r:id="rId33"/>
    <p:sldId id="353" r:id="rId34"/>
    <p:sldId id="350" r:id="rId35"/>
  </p:sldIdLst>
  <p:sldSz cx="12192000" cy="6858000"/>
  <p:notesSz cx="6858000" cy="9144000"/>
  <p:embeddedFontLst>
    <p:embeddedFont>
      <p:font typeface="Century Gothic" panose="020B0502020202020204" pitchFamily="34" charset="0"/>
      <p:regular r:id="rId38"/>
      <p:bold r:id="rId39"/>
      <p:italic r:id="rId40"/>
      <p:boldItalic r:id="rId41"/>
    </p:embeddedFont>
    <p:embeddedFont>
      <p:font typeface="Comic Sans MS" panose="030F0902030302020204" pitchFamily="66" charset="0"/>
      <p:regular r:id="rId42"/>
    </p:embeddedFont>
    <p:embeddedFont>
      <p:font typeface="Khula" panose="02000000000000000000" pitchFamily="2" charset="0"/>
      <p:regular r:id="rId43"/>
      <p:bold r:id="rId44"/>
    </p:embeddedFont>
    <p:embeddedFont>
      <p:font typeface="Khula SemiBold" panose="02000000000000000000" pitchFamily="2" charset="0"/>
      <p:regular r:id="rId45"/>
      <p:bold r:id="rId46"/>
    </p:embeddedFont>
    <p:embeddedFont>
      <p:font typeface="Open Sans" panose="020B0606030504020204" pitchFamily="34" charset="0"/>
      <p:regular r:id="rId47"/>
      <p:bold r:id="rId48"/>
      <p:italic r:id="rId49"/>
      <p:boldItalic r:id="rId50"/>
    </p:embeddedFont>
    <p:embeddedFont>
      <p:font typeface="Poppins" pitchFamily="2" charset="77"/>
      <p:regular r:id="rId51"/>
      <p:bold r:id="rId52"/>
      <p:italic r:id="rId53"/>
      <p:boldItalic r:id="rId54"/>
    </p:embeddedFont>
    <p:embeddedFont>
      <p:font typeface="Poppins Medium" panose="020B0604020202020204" pitchFamily="34" charset="0"/>
      <p:regular r:id="rId55"/>
      <p:italic r:id="rId56"/>
    </p:embeddedFont>
    <p:embeddedFont>
      <p:font typeface="Poppins SemiBold" panose="020B0604020202020204" pitchFamily="34" charset="0"/>
      <p:regular r:id="rId57"/>
      <p:bold r:id="rId58"/>
      <p:italic r:id="rId59"/>
      <p:boldItalic r:id="rId60"/>
    </p:embeddedFont>
    <p:embeddedFont>
      <p:font typeface="Stencil" pitchFamily="82" charset="77"/>
      <p:regular r:id="rId61"/>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5CC3A8"/>
    <a:srgbClr val="EA592C"/>
    <a:srgbClr val="168FB2"/>
    <a:srgbClr val="E48736"/>
    <a:srgbClr val="0F7975"/>
    <a:srgbClr val="4597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23F01-F807-47FB-8DAF-59243CD60B18}" v="1" dt="2022-09-12T19:13:08.433"/>
    <p1510:client id="{082F5F14-1461-12F4-3A64-EE720F3F3E0B}" v="1832" dt="2022-09-13T18:42:42.570"/>
    <p1510:client id="{309BC07C-F072-43FF-2591-23920248A262}" v="16" dt="2022-09-12T16:58:10.038"/>
    <p1510:client id="{30D67951-A3BA-4647-815A-1B08967E38F2}" v="167" dt="2022-09-12T16:21:35.892"/>
    <p1510:client id="{5FAEF76A-516A-4713-8CC2-36427BD9005E}" v="39" dt="2022-09-09T17:30:38.331"/>
    <p1510:client id="{6845678A-098E-8940-8D7B-93CDE779FD16}" v="31" dt="2022-09-07T22:37:16.737"/>
    <p1510:client id="{9D8F28CF-CCAC-B97C-3C0F-202AF60C170C}" v="353" dt="2022-09-12T19:06:59.389"/>
    <p1510:client id="{C338B21C-48A4-2BCA-4390-6C2C3F7BC2C9}" v="824" dt="2022-09-09T19:07:42.755"/>
    <p1510:client id="{E8E3F3BC-FFA0-9607-A8B3-E2799643F6A5}" v="78" dt="2022-09-12T21:36:03.467"/>
    <p1510:client id="{F282EFFB-3C05-A576-D048-65231A87C9D1}" v="56" dt="2022-09-13T22:20:11.850"/>
    <p1510:client id="{F412676C-4ECE-E086-B7C0-4198A85C74A9}" v="1271" dt="2022-09-09T17:21:46.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4255"/>
  </p:normalViewPr>
  <p:slideViewPr>
    <p:cSldViewPr snapToGrid="0">
      <p:cViewPr varScale="1">
        <p:scale>
          <a:sx n="112" d="100"/>
          <a:sy n="112" d="100"/>
        </p:scale>
        <p:origin x="2544"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4/17/25</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4/17/25</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packed with methods, techniques, and approach to building a fully integrated Demo Playground (platform and apps).</a:t>
            </a:r>
          </a:p>
          <a:p>
            <a:endParaRPr lang="en-US" dirty="0"/>
          </a:p>
          <a:p>
            <a:r>
              <a:rPr lang="en-US" b="1" u="sng" dirty="0"/>
              <a:t>FAQs</a:t>
            </a:r>
          </a:p>
          <a:p>
            <a:endParaRPr lang="en-US" b="1" dirty="0"/>
          </a:p>
          <a:p>
            <a:r>
              <a:rPr lang="en-US" b="1" dirty="0"/>
              <a:t>Q. What is the difference between Kafka and RedPanda in two sentences?</a:t>
            </a:r>
          </a:p>
          <a:p>
            <a:r>
              <a:rPr lang="en-US" b="0" dirty="0"/>
              <a:t>Kafka and Redpanda are both event streaming platforms, but Redpanda is a Kafka API-compatible alternative written in C++ with no Java dependency, offering lower latency and better performance on modern hardware. Unlike Kafka, Redpanda claims to have a simpler architecture and is optimized for single-binary deployment and ease of use (SMALLER FOOTPRINT). </a:t>
            </a:r>
          </a:p>
          <a:p>
            <a:pPr marL="228600" indent="-228600">
              <a:buAutoNum type="alphaUcPeriod"/>
            </a:pPr>
            <a:endParaRPr lang="en-US" b="0" dirty="0"/>
          </a:p>
          <a:p>
            <a:pPr marL="0" indent="0">
              <a:buNone/>
            </a:pPr>
            <a:r>
              <a:rPr lang="en-US" b="0" dirty="0"/>
              <a:t>Q. </a:t>
            </a:r>
          </a:p>
          <a:p>
            <a:pPr marL="0" indent="0">
              <a:buNone/>
            </a:pPr>
            <a:endParaRPr lang="en-US" b="0" dirty="0"/>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240609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598515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420328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AD3C7-C6DB-0BF1-629E-32124779E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569763-DE50-3DE6-418E-00FD2B0D8D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248D7-F4E0-DC1D-5664-81220D0548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3B0CB2-B203-0748-CD96-0CEAA54AFFDB}"/>
              </a:ext>
            </a:extLst>
          </p:cNvPr>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963875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248175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4C929-861D-E0E5-5E94-6ADA338A4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EBDB68-8312-4C28-E20D-126C2CCFEB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A70A20-2E7F-85D9-C5A3-D10C2A1E47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89E650-2D14-7AD5-5F69-9C8228D67B6C}"/>
              </a:ext>
            </a:extLst>
          </p:cNvPr>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1641676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50CB2-A8A9-2ABE-3985-8D6A837500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05CFA7-9A30-4E4B-7875-6F91C6A5E2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EDBC6-B5E3-51CB-9637-D69B973D7B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5ECCA8-C39F-10DD-6A47-4D81315C7BD8}"/>
              </a:ext>
            </a:extLst>
          </p:cNvPr>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3881267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D8D05-26A3-6C7E-2F39-417EC3534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F0037-9E44-4E36-2BC5-1B5B0DBC9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FBD545-4D76-B4D6-30CD-77739DA488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BF49D3-30CA-6ECF-3CDE-E7F69E963BFD}"/>
              </a:ext>
            </a:extLst>
          </p:cNvPr>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2511084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B6215-B03E-1770-0F58-B20944276E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57075-7EB1-89A0-505F-CED19A2A0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13527-2748-82DD-7B54-A688D56CF0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73320E-767C-ADFD-F9DB-66C68E9DC76E}"/>
              </a:ext>
            </a:extLst>
          </p:cNvPr>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431523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8179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26688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Elevator Pitch </a:t>
            </a:r>
            <a:r>
              <a:rPr lang="en-US" dirty="0">
                <a:latin typeface="+mn-lt"/>
                <a:sym typeface="Wingdings" pitchFamily="2" charset="2"/>
              </a:rPr>
              <a:t> </a:t>
            </a:r>
            <a:r>
              <a:rPr lang="en-US" dirty="0">
                <a:latin typeface="+mn-lt"/>
              </a:rPr>
              <a:t>Synopsis </a:t>
            </a:r>
          </a:p>
          <a:p>
            <a:endParaRPr lang="en-US">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223426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2569135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1924864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BCD2D-52E2-D6CB-1864-AD4ED5A01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3A929-BC88-61ED-F5BF-9E358955A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D4824-72B5-0361-9E0A-6E9AA414AD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23F394-7BED-A041-AEB3-A2069888A665}"/>
              </a:ext>
            </a:extLst>
          </p:cNvPr>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578482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63C1-AEB6-0F79-5E50-C1B9D782BE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ACD95-1131-0629-5FEC-91693DE61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B6F270-077E-7D77-4A43-076C2CF2E3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8EE88D-7283-A685-3827-028F5595FE4F}"/>
              </a:ext>
            </a:extLst>
          </p:cNvPr>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1472130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166076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905613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Redpanda</a:t>
            </a:r>
            <a:r>
              <a:rPr lang="en-US" dirty="0"/>
              <a:t> is a streaming platform that is compatible with the Kafka protocol / APIs while eliminating the internal complexities of Kafka</a:t>
            </a:r>
          </a:p>
        </p:txBody>
      </p:sp>
      <p:sp>
        <p:nvSpPr>
          <p:cNvPr id="4" name="Slide Number Placeholder 3"/>
          <p:cNvSpPr>
            <a:spLocks noGrp="1"/>
          </p:cNvSpPr>
          <p:nvPr>
            <p:ph type="sldNum" sz="quarter" idx="5"/>
          </p:nvPr>
        </p:nvSpPr>
        <p:spPr/>
        <p:txBody>
          <a:bodyPr/>
          <a:lstStyle/>
          <a:p>
            <a:fld id="{3BDEB2A5-DDCF-604F-A595-5664085F7F7D}" type="slidenum">
              <a:rPr lang="en-MX" smtClean="0"/>
              <a:t>26</a:t>
            </a:fld>
            <a:endParaRPr lang="en-MX"/>
          </a:p>
        </p:txBody>
      </p:sp>
    </p:spTree>
    <p:extLst>
      <p:ext uri="{BB962C8B-B14F-4D97-AF65-F5344CB8AC3E}">
        <p14:creationId xmlns:p14="http://schemas.microsoft.com/office/powerpoint/2010/main" val="4127318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0951D-A4D5-97FC-0028-2A4C0BC7F1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7B3F7-02B6-4BEE-2DD5-FE5D47CAD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B45EF-6FFC-0B99-026A-EB4FBC9D2B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1E1771-3F23-2AB1-F4BF-2E4ED950DC68}"/>
              </a:ext>
            </a:extLst>
          </p:cNvPr>
          <p:cNvSpPr>
            <a:spLocks noGrp="1"/>
          </p:cNvSpPr>
          <p:nvPr>
            <p:ph type="sldNum" sz="quarter" idx="5"/>
          </p:nvPr>
        </p:nvSpPr>
        <p:spPr/>
        <p:txBody>
          <a:bodyPr/>
          <a:lstStyle/>
          <a:p>
            <a:fld id="{3BDEB2A5-DDCF-604F-A595-5664085F7F7D}" type="slidenum">
              <a:rPr lang="en-MX" smtClean="0"/>
              <a:t>27</a:t>
            </a:fld>
            <a:endParaRPr lang="en-MX"/>
          </a:p>
        </p:txBody>
      </p:sp>
    </p:spTree>
    <p:extLst>
      <p:ext uri="{BB962C8B-B14F-4D97-AF65-F5344CB8AC3E}">
        <p14:creationId xmlns:p14="http://schemas.microsoft.com/office/powerpoint/2010/main" val="3947174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E061-C4B6-F659-1240-82F190ADB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78B08-8501-9C3F-5900-05266679C5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ACDC2-87BB-9BE2-369D-1387087A66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58F073-6C6F-408B-67C0-D96806F11C63}"/>
              </a:ext>
            </a:extLst>
          </p:cNvPr>
          <p:cNvSpPr>
            <a:spLocks noGrp="1"/>
          </p:cNvSpPr>
          <p:nvPr>
            <p:ph type="sldNum" sz="quarter" idx="5"/>
          </p:nvPr>
        </p:nvSpPr>
        <p:spPr/>
        <p:txBody>
          <a:bodyPr/>
          <a:lstStyle/>
          <a:p>
            <a:fld id="{3BDEB2A5-DDCF-604F-A595-5664085F7F7D}" type="slidenum">
              <a:rPr lang="en-MX" smtClean="0"/>
              <a:t>28</a:t>
            </a:fld>
            <a:endParaRPr lang="en-MX"/>
          </a:p>
        </p:txBody>
      </p:sp>
    </p:spTree>
    <p:extLst>
      <p:ext uri="{BB962C8B-B14F-4D97-AF65-F5344CB8AC3E}">
        <p14:creationId xmlns:p14="http://schemas.microsoft.com/office/powerpoint/2010/main" val="1023566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6C3E1-463B-1DFB-4C2A-4C40E0A3E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11FB6-2161-B016-145D-1F1968F6D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28B0C-2124-DAD8-7F21-A064DEE53C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55DF77-F57F-89D6-8E40-0ABFF1B5BE3A}"/>
              </a:ext>
            </a:extLst>
          </p:cNvPr>
          <p:cNvSpPr>
            <a:spLocks noGrp="1"/>
          </p:cNvSpPr>
          <p:nvPr>
            <p:ph type="sldNum" sz="quarter" idx="5"/>
          </p:nvPr>
        </p:nvSpPr>
        <p:spPr/>
        <p:txBody>
          <a:bodyPr/>
          <a:lstStyle/>
          <a:p>
            <a:fld id="{3BDEB2A5-DDCF-604F-A595-5664085F7F7D}" type="slidenum">
              <a:rPr lang="en-MX" smtClean="0"/>
              <a:t>29</a:t>
            </a:fld>
            <a:endParaRPr lang="en-MX"/>
          </a:p>
        </p:txBody>
      </p:sp>
    </p:spTree>
    <p:extLst>
      <p:ext uri="{BB962C8B-B14F-4D97-AF65-F5344CB8AC3E}">
        <p14:creationId xmlns:p14="http://schemas.microsoft.com/office/powerpoint/2010/main" val="3176341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35774-CB9B-3B73-B5A1-B8E469BAB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13355-09A5-65BD-4C85-97DB7C65C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91806-5E11-0C40-4EC0-B336A99B1E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0ED0EB-DA09-0AFA-6CFB-1052E82BBA5E}"/>
              </a:ext>
            </a:extLst>
          </p:cNvPr>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2174383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4D2D1-BC3E-D949-7D14-C4B6A5912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E6AB9-56D4-74BE-C991-6CC76B6DDE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57B0CB-6444-43B8-2C16-01D54FCA42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9DD4D3-3A27-D894-5DF4-A67C5EFE59BA}"/>
              </a:ext>
            </a:extLst>
          </p:cNvPr>
          <p:cNvSpPr>
            <a:spLocks noGrp="1"/>
          </p:cNvSpPr>
          <p:nvPr>
            <p:ph type="sldNum" sz="quarter" idx="5"/>
          </p:nvPr>
        </p:nvSpPr>
        <p:spPr/>
        <p:txBody>
          <a:bodyPr/>
          <a:lstStyle/>
          <a:p>
            <a:fld id="{3BDEB2A5-DDCF-604F-A595-5664085F7F7D}" type="slidenum">
              <a:rPr lang="en-MX" smtClean="0"/>
              <a:t>30</a:t>
            </a:fld>
            <a:endParaRPr lang="en-MX"/>
          </a:p>
        </p:txBody>
      </p:sp>
    </p:spTree>
    <p:extLst>
      <p:ext uri="{BB962C8B-B14F-4D97-AF65-F5344CB8AC3E}">
        <p14:creationId xmlns:p14="http://schemas.microsoft.com/office/powerpoint/2010/main" val="269939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83677-6D93-E549-8FFB-9168E2C89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EDC24-E58A-2E35-1DCB-BB2D205DE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4E90EF-F7B8-1C8E-45EA-EC02365D0C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B12780-AE8B-BDDE-BA34-5F7A7B627872}"/>
              </a:ext>
            </a:extLst>
          </p:cNvPr>
          <p:cNvSpPr>
            <a:spLocks noGrp="1"/>
          </p:cNvSpPr>
          <p:nvPr>
            <p:ph type="sldNum" sz="quarter" idx="5"/>
          </p:nvPr>
        </p:nvSpPr>
        <p:spPr/>
        <p:txBody>
          <a:bodyPr/>
          <a:lstStyle/>
          <a:p>
            <a:fld id="{3BDEB2A5-DDCF-604F-A595-5664085F7F7D}" type="slidenum">
              <a:rPr lang="en-MX" smtClean="0"/>
              <a:t>31</a:t>
            </a:fld>
            <a:endParaRPr lang="en-MX"/>
          </a:p>
        </p:txBody>
      </p:sp>
    </p:spTree>
    <p:extLst>
      <p:ext uri="{BB962C8B-B14F-4D97-AF65-F5344CB8AC3E}">
        <p14:creationId xmlns:p14="http://schemas.microsoft.com/office/powerpoint/2010/main" val="509900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9E1C9-1165-9F08-E573-B85437C66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A4324-25A1-4C58-79AC-8D1644C49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2F9F90-8A76-B507-13D6-AE00D893F3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DABC92-13ED-3E51-F01E-CA1F530A60EB}"/>
              </a:ext>
            </a:extLst>
          </p:cNvPr>
          <p:cNvSpPr>
            <a:spLocks noGrp="1"/>
          </p:cNvSpPr>
          <p:nvPr>
            <p:ph type="sldNum" sz="quarter" idx="5"/>
          </p:nvPr>
        </p:nvSpPr>
        <p:spPr/>
        <p:txBody>
          <a:bodyPr/>
          <a:lstStyle/>
          <a:p>
            <a:fld id="{3BDEB2A5-DDCF-604F-A595-5664085F7F7D}" type="slidenum">
              <a:rPr lang="en-MX" smtClean="0"/>
              <a:t>32</a:t>
            </a:fld>
            <a:endParaRPr lang="en-MX"/>
          </a:p>
        </p:txBody>
      </p:sp>
    </p:spTree>
    <p:extLst>
      <p:ext uri="{BB962C8B-B14F-4D97-AF65-F5344CB8AC3E}">
        <p14:creationId xmlns:p14="http://schemas.microsoft.com/office/powerpoint/2010/main" val="2372626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98F1-8248-0CCF-C25D-85179CD23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A1F9F-1267-F6D2-846F-41CDCEA7DB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A70EF-B703-B182-1FB6-B4816FA60BC8}"/>
              </a:ext>
            </a:extLst>
          </p:cNvPr>
          <p:cNvSpPr>
            <a:spLocks noGrp="1"/>
          </p:cNvSpPr>
          <p:nvPr>
            <p:ph type="body" idx="1"/>
          </p:nvPr>
        </p:nvSpPr>
        <p:spPr/>
        <p:txBody>
          <a:bodyPr/>
          <a:lstStyle/>
          <a:p>
            <a:r>
              <a:rPr lang="en-US" dirty="0">
                <a:latin typeface="+mn-lt"/>
              </a:rPr>
              <a:t>What is the story:</a:t>
            </a:r>
          </a:p>
          <a:p>
            <a:endParaRPr lang="en-US" dirty="0">
              <a:latin typeface="+mn-lt"/>
            </a:endParaRPr>
          </a:p>
          <a:p>
            <a:pPr marL="171450" indent="-171450">
              <a:buFontTx/>
              <a:buChar char="-"/>
            </a:pPr>
            <a:r>
              <a:rPr lang="en-US" dirty="0">
                <a:effectLst/>
                <a:latin typeface="+mn-lt"/>
              </a:rPr>
              <a:t>I am using my grandkids and their love of snacks as inspiration for my upcoming Tech Presentation / Course at work. It will lay out a fictitious (but relatable) problem and the journey into building the flexible, scalable software that solves it.</a:t>
            </a:r>
          </a:p>
          <a:p>
            <a:pPr marL="171450" indent="-171450">
              <a:buFontTx/>
              <a:buChar char="-"/>
            </a:pPr>
            <a:r>
              <a:rPr lang="en-US" dirty="0">
                <a:latin typeface="+mn-lt"/>
              </a:rPr>
              <a:t>My grandkids are all about snacks. When they come to visit they immediately ask “Can I have a Snack?”</a:t>
            </a:r>
          </a:p>
          <a:p>
            <a:pPr marL="171450" indent="-171450">
              <a:buFontTx/>
              <a:buChar char="-"/>
            </a:pPr>
            <a:r>
              <a:rPr lang="en-US" dirty="0">
                <a:latin typeface="+mn-lt"/>
              </a:rPr>
              <a:t>The expectation is when they want snacks they get them – and I am a grand parent that gets to spoil them.</a:t>
            </a:r>
          </a:p>
          <a:p>
            <a:endParaRPr lang="en-US" dirty="0">
              <a:latin typeface="+mn-lt"/>
            </a:endParaRPr>
          </a:p>
          <a:p>
            <a:r>
              <a:rPr lang="en-US" dirty="0">
                <a:latin typeface="+mn-lt"/>
              </a:rPr>
              <a:t>…imagine if there was an online store filled with an unlimited supply that instantly show up at your house so you never have to worry about the drama of not having snacks.</a:t>
            </a:r>
          </a:p>
          <a:p>
            <a:endParaRPr lang="en-US" dirty="0">
              <a:latin typeface="+mn-lt"/>
            </a:endParaRPr>
          </a:p>
          <a:p>
            <a:r>
              <a:rPr lang="en-US" dirty="0">
                <a:latin typeface="+mn-lt"/>
              </a:rPr>
              <a:t>Welcome to “Snacks Unlimited”.</a:t>
            </a:r>
          </a:p>
        </p:txBody>
      </p:sp>
      <p:sp>
        <p:nvSpPr>
          <p:cNvPr id="4" name="Slide Number Placeholder 3">
            <a:extLst>
              <a:ext uri="{FF2B5EF4-FFF2-40B4-BE49-F238E27FC236}">
                <a16:creationId xmlns:a16="http://schemas.microsoft.com/office/drawing/2014/main" id="{D1C5F25F-16B5-E5C8-3B36-0BB3E4ED6E1C}"/>
              </a:ext>
            </a:extLst>
          </p:cNvPr>
          <p:cNvSpPr>
            <a:spLocks noGrp="1"/>
          </p:cNvSpPr>
          <p:nvPr>
            <p:ph type="sldNum" sz="quarter" idx="5"/>
          </p:nvPr>
        </p:nvSpPr>
        <p:spPr/>
        <p:txBody>
          <a:bodyPr/>
          <a:lstStyle/>
          <a:p>
            <a:fld id="{3BDEB2A5-DDCF-604F-A595-5664085F7F7D}" type="slidenum">
              <a:rPr lang="en-MX" smtClean="0"/>
              <a:t>33</a:t>
            </a:fld>
            <a:endParaRPr lang="en-MX"/>
          </a:p>
        </p:txBody>
      </p:sp>
    </p:spTree>
    <p:extLst>
      <p:ext uri="{BB962C8B-B14F-4D97-AF65-F5344CB8AC3E}">
        <p14:creationId xmlns:p14="http://schemas.microsoft.com/office/powerpoint/2010/main" val="1728026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34</a:t>
            </a:fld>
            <a:endParaRPr lang="en-MX"/>
          </a:p>
        </p:txBody>
      </p:sp>
    </p:spTree>
    <p:extLst>
      <p:ext uri="{BB962C8B-B14F-4D97-AF65-F5344CB8AC3E}">
        <p14:creationId xmlns:p14="http://schemas.microsoft.com/office/powerpoint/2010/main" val="2804725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360435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95DFE-24C3-CBB0-3FC3-F27C3805D8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504157-C94F-017F-39E8-2E1C89D06B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26B1E-C234-8F7F-E26A-993534A8124C}"/>
              </a:ext>
            </a:extLst>
          </p:cNvPr>
          <p:cNvSpPr>
            <a:spLocks noGrp="1"/>
          </p:cNvSpPr>
          <p:nvPr>
            <p:ph type="body" idx="1"/>
          </p:nvPr>
        </p:nvSpPr>
        <p:spPr/>
        <p:txBody>
          <a:bodyPr/>
          <a:lstStyle/>
          <a:p>
            <a:r>
              <a:rPr lang="en-US" b="0" dirty="0"/>
              <a:t>Adding Color and Context to Code makes it more understandable and BETTER</a:t>
            </a:r>
          </a:p>
        </p:txBody>
      </p:sp>
      <p:sp>
        <p:nvSpPr>
          <p:cNvPr id="4" name="Slide Number Placeholder 3">
            <a:extLst>
              <a:ext uri="{FF2B5EF4-FFF2-40B4-BE49-F238E27FC236}">
                <a16:creationId xmlns:a16="http://schemas.microsoft.com/office/drawing/2014/main" id="{D87F65E3-FFD4-5046-C833-6C31F3FC03F6}"/>
              </a:ext>
            </a:extLst>
          </p:cNvPr>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3946562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132BB-B27D-64BF-F5A1-BC1EE8B8A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5A290-1D78-833C-1419-4BE29D33F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37DBEE-F963-28FE-0CCC-AABEFA33B3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620C34-9F2A-A2B1-0168-1BEEB314D0C5}"/>
              </a:ext>
            </a:extLst>
          </p:cNvPr>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222122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333045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9FE1D-FE63-80CB-5F53-5ACB5A0882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DF5C6D-F936-C0F1-57BE-9A1EAA4C1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30E679-8829-9649-6BF1-1CBDF5E25561}"/>
              </a:ext>
            </a:extLst>
          </p:cNvPr>
          <p:cNvSpPr>
            <a:spLocks noGrp="1"/>
          </p:cNvSpPr>
          <p:nvPr>
            <p:ph type="body" idx="1"/>
          </p:nvPr>
        </p:nvSpPr>
        <p:spPr/>
        <p:txBody>
          <a:bodyPr/>
          <a:lstStyle/>
          <a:p>
            <a:r>
              <a:rPr lang="en-US"/>
              <a:t>Persona - semi-fictional representation of a target user or customer, created to help the development team understand and empathize with their needs, goals, and behaviors.</a:t>
            </a:r>
            <a:endParaRPr lang="en-US" dirty="0"/>
          </a:p>
        </p:txBody>
      </p:sp>
      <p:sp>
        <p:nvSpPr>
          <p:cNvPr id="4" name="Slide Number Placeholder 3">
            <a:extLst>
              <a:ext uri="{FF2B5EF4-FFF2-40B4-BE49-F238E27FC236}">
                <a16:creationId xmlns:a16="http://schemas.microsoft.com/office/drawing/2014/main" id="{8D6F6327-87EB-242A-F51E-F7A67944DF96}"/>
              </a:ext>
            </a:extLst>
          </p:cNvPr>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1889578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E2375-ADB7-B082-108D-751293503F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7205D2-1799-2DF5-CF92-4443FE380C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8E3F98-B5B5-5C14-36CF-4EDF0CA2E8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74B1E0-03C1-9D01-A88B-4AA0213EB591}"/>
              </a:ext>
            </a:extLst>
          </p:cNvPr>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3802388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MX" sz="1400"/>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endParaRPr lang="en-US"/>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0.xml"/><Relationship Id="rId16"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40.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38.png"/><Relationship Id="rId5" Type="http://schemas.openxmlformats.org/officeDocument/2006/relationships/image" Target="../media/image60.png"/><Relationship Id="rId15" Type="http://schemas.openxmlformats.org/officeDocument/2006/relationships/image" Target="../media/image56.png"/><Relationship Id="rId10" Type="http://schemas.openxmlformats.org/officeDocument/2006/relationships/image" Target="../media/image37.png"/><Relationship Id="rId4" Type="http://schemas.openxmlformats.org/officeDocument/2006/relationships/image" Target="../media/image59.png"/><Relationship Id="rId9" Type="http://schemas.openxmlformats.org/officeDocument/2006/relationships/image" Target="../media/image36.png"/><Relationship Id="rId1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8.xml"/><Relationship Id="rId3" Type="http://schemas.openxmlformats.org/officeDocument/2006/relationships/image" Target="../media/image8.png"/><Relationship Id="rId7" Type="http://schemas.openxmlformats.org/officeDocument/2006/relationships/slide" Target="slide7.xml"/><Relationship Id="rId12" Type="http://schemas.openxmlformats.org/officeDocument/2006/relationships/image" Target="../media/image13.png"/><Relationship Id="rId17" Type="http://schemas.openxmlformats.org/officeDocument/2006/relationships/image" Target="../media/image15.png"/><Relationship Id="rId2" Type="http://schemas.openxmlformats.org/officeDocument/2006/relationships/notesSlide" Target="../notesSlides/notesSlide12.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slide" Target="slide24.xml"/><Relationship Id="rId5" Type="http://schemas.openxmlformats.org/officeDocument/2006/relationships/slide" Target="slide4.xml"/><Relationship Id="rId15" Type="http://schemas.openxmlformats.org/officeDocument/2006/relationships/image" Target="../media/image21.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slide" Target="slide13.xml"/><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rightingsoftware.org/" TargetMode="External"/><Relationship Id="rId7"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9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6.png"/><Relationship Id="rId7"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8.xml"/><Relationship Id="rId1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slide" Target="slide7.xml"/><Relationship Id="rId12" Type="http://schemas.openxmlformats.org/officeDocument/2006/relationships/image" Target="../media/image13.png"/><Relationship Id="rId17" Type="http://schemas.openxmlformats.org/officeDocument/2006/relationships/image" Target="../media/image104.png"/><Relationship Id="rId2" Type="http://schemas.openxmlformats.org/officeDocument/2006/relationships/notesSlide" Target="../notesSlides/notesSlide23.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slide" Target="slide24.xml"/><Relationship Id="rId5" Type="http://schemas.openxmlformats.org/officeDocument/2006/relationships/slide" Target="slide4.xml"/><Relationship Id="rId15" Type="http://schemas.openxmlformats.org/officeDocument/2006/relationships/image" Target="../media/image21.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slide" Target="slide13.xml"/><Relationship Id="rId1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8.xml"/><Relationship Id="rId18" Type="http://schemas.openxmlformats.org/officeDocument/2006/relationships/image" Target="../media/image107.png"/><Relationship Id="rId3" Type="http://schemas.openxmlformats.org/officeDocument/2006/relationships/image" Target="../media/image8.png"/><Relationship Id="rId7" Type="http://schemas.openxmlformats.org/officeDocument/2006/relationships/slide" Target="slide7.xml"/><Relationship Id="rId12" Type="http://schemas.openxmlformats.org/officeDocument/2006/relationships/image" Target="../media/image13.png"/><Relationship Id="rId17" Type="http://schemas.openxmlformats.org/officeDocument/2006/relationships/image" Target="../media/image104.png"/><Relationship Id="rId2" Type="http://schemas.openxmlformats.org/officeDocument/2006/relationships/notesSlide" Target="../notesSlides/notesSlide27.xml"/><Relationship Id="rId16" Type="http://schemas.openxmlformats.org/officeDocument/2006/relationships/image" Target="../media/image64.png"/><Relationship Id="rId20" Type="http://schemas.openxmlformats.org/officeDocument/2006/relationships/image" Target="../media/image108.JPE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slide" Target="slide24.xml"/><Relationship Id="rId5" Type="http://schemas.openxmlformats.org/officeDocument/2006/relationships/slide" Target="slide4.xml"/><Relationship Id="rId15" Type="http://schemas.openxmlformats.org/officeDocument/2006/relationships/image" Target="../media/image21.png"/><Relationship Id="rId10" Type="http://schemas.openxmlformats.org/officeDocument/2006/relationships/image" Target="../media/image12.png"/><Relationship Id="rId19"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slide" Target="slide13.xml"/><Relationship Id="rId1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10.jpe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8.xml"/><Relationship Id="rId3" Type="http://schemas.openxmlformats.org/officeDocument/2006/relationships/image" Target="../media/image8.png"/><Relationship Id="rId7" Type="http://schemas.openxmlformats.org/officeDocument/2006/relationships/slide" Target="slide7.xml"/><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slide" Target="slide24.xml"/><Relationship Id="rId5" Type="http://schemas.openxmlformats.org/officeDocument/2006/relationships/slide" Target="slide4.xml"/><Relationship Id="rId1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slide" Target="slide13.xml"/><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hyperlink" Target="https://jpattonassociates.com/story-mapping/" TargetMode="External"/><Relationship Id="rId13" Type="http://schemas.openxmlformats.org/officeDocument/2006/relationships/hyperlink" Target="https://en.wikipedia.org/wiki/4%2B1_architectural_view_model" TargetMode="External"/><Relationship Id="rId3" Type="http://schemas.openxmlformats.org/officeDocument/2006/relationships/hyperlink" Target="https://github.com/improving-minnesota/demo-ordermgmt-cqrs-cdc" TargetMode="External"/><Relationship Id="rId7" Type="http://schemas.openxmlformats.org/officeDocument/2006/relationships/hyperlink" Target="https://www.eventstorming.com/" TargetMode="External"/><Relationship Id="rId12" Type="http://schemas.openxmlformats.org/officeDocument/2006/relationships/hyperlink" Target="https://c4model.com/" TargetMode="External"/><Relationship Id="rId2" Type="http://schemas.openxmlformats.org/officeDocument/2006/relationships/notesSlide" Target="../notesSlides/notesSlide34.xml"/><Relationship Id="rId16" Type="http://schemas.openxmlformats.org/officeDocument/2006/relationships/hyperlink" Target="https://spring.io/projects/spring-modulith" TargetMode="External"/><Relationship Id="rId1" Type="http://schemas.openxmlformats.org/officeDocument/2006/relationships/slideLayout" Target="../slideLayouts/slideLayout3.xml"/><Relationship Id="rId6" Type="http://schemas.openxmlformats.org/officeDocument/2006/relationships/hyperlink" Target="https://eventmodeling.org/" TargetMode="External"/><Relationship Id="rId11" Type="http://schemas.openxmlformats.org/officeDocument/2006/relationships/hyperlink" Target="https://www.oreilly.com/library/view/righting-software/9780136524007/" TargetMode="External"/><Relationship Id="rId5" Type="http://schemas.openxmlformats.org/officeDocument/2006/relationships/hyperlink" Target="https://domainstorytelling.org/" TargetMode="External"/><Relationship Id="rId15" Type="http://schemas.openxmlformats.org/officeDocument/2006/relationships/hyperlink" Target="https://learning.oreilly.com/library/view/mastering-kafka-streams/9781492062486/" TargetMode="External"/><Relationship Id="rId10" Type="http://schemas.openxmlformats.org/officeDocument/2006/relationships/hyperlink" Target="https://learning.oreilly.com/library/view/learning-domain-driven-design/9781098100124/" TargetMode="External"/><Relationship Id="rId4" Type="http://schemas.openxmlformats.org/officeDocument/2006/relationships/hyperlink" Target="https://debezium.io/blog/2023/02/04/ddd-aggregates-via-cdc-cqrs-pipeline-using-kafka-and-debezium/" TargetMode="External"/><Relationship Id="rId9" Type="http://schemas.openxmlformats.org/officeDocument/2006/relationships/hyperlink" Target="https://www.amazon.com/Use-Case-Modeling-Kurt-Bittner/dp/0201709139" TargetMode="External"/><Relationship Id="rId14" Type="http://schemas.openxmlformats.org/officeDocument/2006/relationships/hyperlink" Target="https://www.manning.com/books/kafka-streams-in-action-second-edi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8.xml"/><Relationship Id="rId3" Type="http://schemas.openxmlformats.org/officeDocument/2006/relationships/image" Target="../media/image8.png"/><Relationship Id="rId7" Type="http://schemas.openxmlformats.org/officeDocument/2006/relationships/slide" Target="slide7.xml"/><Relationship Id="rId12" Type="http://schemas.openxmlformats.org/officeDocument/2006/relationships/image" Target="../media/image13.png"/><Relationship Id="rId2" Type="http://schemas.openxmlformats.org/officeDocument/2006/relationships/notesSlide" Target="../notesSlides/notesSlide6.xml"/><Relationship Id="rId16"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slide" Target="slide24.xml"/><Relationship Id="rId5" Type="http://schemas.openxmlformats.org/officeDocument/2006/relationships/slide" Target="slide4.xml"/><Relationship Id="rId15" Type="http://schemas.openxmlformats.org/officeDocument/2006/relationships/image" Target="../media/image21.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slide" Target="slide13.xml"/><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C77-DAF7-A8EF-776A-ABBD638B6450}"/>
              </a:ext>
            </a:extLst>
          </p:cNvPr>
          <p:cNvSpPr>
            <a:spLocks noGrp="1"/>
          </p:cNvSpPr>
          <p:nvPr>
            <p:ph type="ctrTitle"/>
          </p:nvPr>
        </p:nvSpPr>
        <p:spPr>
          <a:xfrm>
            <a:off x="891822" y="3234055"/>
            <a:ext cx="10182578" cy="631296"/>
          </a:xfrm>
        </p:spPr>
        <p:txBody>
          <a:bodyPr>
            <a:normAutofit/>
          </a:bodyPr>
          <a:lstStyle/>
          <a:p>
            <a:r>
              <a:rPr lang="en-US" dirty="0"/>
              <a:t>A Magical Journey from Context to Code</a:t>
            </a:r>
          </a:p>
        </p:txBody>
      </p:sp>
      <p:sp>
        <p:nvSpPr>
          <p:cNvPr id="3" name="Subtitle 2">
            <a:extLst>
              <a:ext uri="{FF2B5EF4-FFF2-40B4-BE49-F238E27FC236}">
                <a16:creationId xmlns:a16="http://schemas.microsoft.com/office/drawing/2014/main" id="{ACE2AFBA-F218-C232-EF47-A18390B01CAE}"/>
              </a:ext>
            </a:extLst>
          </p:cNvPr>
          <p:cNvSpPr>
            <a:spLocks noGrp="1"/>
          </p:cNvSpPr>
          <p:nvPr>
            <p:ph type="subTitle" idx="1"/>
          </p:nvPr>
        </p:nvSpPr>
        <p:spPr>
          <a:xfrm>
            <a:off x="893276" y="3864877"/>
            <a:ext cx="9144000" cy="1537440"/>
          </a:xfrm>
        </p:spPr>
        <p:txBody>
          <a:bodyPr>
            <a:normAutofit/>
          </a:bodyPr>
          <a:lstStyle/>
          <a:p>
            <a:r>
              <a:rPr lang="en-US" b="1" dirty="0"/>
              <a:t>Open Source North 2025!</a:t>
            </a:r>
            <a:endParaRPr lang="en-US" dirty="0"/>
          </a:p>
        </p:txBody>
      </p:sp>
      <p:pic>
        <p:nvPicPr>
          <p:cNvPr id="4" name="Picture 3">
            <a:extLst>
              <a:ext uri="{FF2B5EF4-FFF2-40B4-BE49-F238E27FC236}">
                <a16:creationId xmlns:a16="http://schemas.microsoft.com/office/drawing/2014/main" id="{529526EA-3774-1201-6052-D1E636FC8DBF}"/>
              </a:ext>
            </a:extLst>
          </p:cNvPr>
          <p:cNvPicPr>
            <a:picLocks noChangeAspect="1"/>
          </p:cNvPicPr>
          <p:nvPr/>
        </p:nvPicPr>
        <p:blipFill>
          <a:blip r:embed="rId3"/>
          <a:stretch>
            <a:fillRect/>
          </a:stretch>
        </p:blipFill>
        <p:spPr>
          <a:xfrm>
            <a:off x="8633934" y="4078160"/>
            <a:ext cx="1778772" cy="1785434"/>
          </a:xfrm>
          <a:prstGeom prst="rect">
            <a:avLst/>
          </a:prstGeom>
        </p:spPr>
      </p:pic>
      <p:sp>
        <p:nvSpPr>
          <p:cNvPr id="5" name="TextBox 4">
            <a:extLst>
              <a:ext uri="{FF2B5EF4-FFF2-40B4-BE49-F238E27FC236}">
                <a16:creationId xmlns:a16="http://schemas.microsoft.com/office/drawing/2014/main" id="{B377B5B3-069B-8312-04A2-FBC7900C1F0D}"/>
              </a:ext>
            </a:extLst>
          </p:cNvPr>
          <p:cNvSpPr txBox="1"/>
          <p:nvPr/>
        </p:nvSpPr>
        <p:spPr>
          <a:xfrm>
            <a:off x="6854641" y="5835456"/>
            <a:ext cx="5337359" cy="523220"/>
          </a:xfrm>
          <a:prstGeom prst="rect">
            <a:avLst/>
          </a:prstGeom>
          <a:noFill/>
        </p:spPr>
        <p:txBody>
          <a:bodyPr wrap="square" rtlCol="0">
            <a:spAutoFit/>
          </a:bodyPr>
          <a:lstStyle/>
          <a:p>
            <a:pPr algn="ctr"/>
            <a:r>
              <a:rPr lang="en-US" sz="1400" b="1" dirty="0"/>
              <a:t>Check it out on GitHub</a:t>
            </a:r>
          </a:p>
          <a:p>
            <a:pPr algn="ctr"/>
            <a:r>
              <a:rPr lang="en-US" sz="1400" dirty="0"/>
              <a:t>(https://</a:t>
            </a:r>
            <a:r>
              <a:rPr lang="en-US" sz="1400" dirty="0" err="1"/>
              <a:t>github.com</a:t>
            </a:r>
            <a:r>
              <a:rPr lang="en-US" sz="1400" dirty="0"/>
              <a:t>/improving-</a:t>
            </a:r>
            <a:r>
              <a:rPr lang="en-US" sz="1400" dirty="0" err="1"/>
              <a:t>minnesota</a:t>
            </a:r>
            <a:r>
              <a:rPr lang="en-US" sz="1400" dirty="0"/>
              <a:t>/demo-</a:t>
            </a:r>
            <a:r>
              <a:rPr lang="en-US" sz="1400" dirty="0" err="1"/>
              <a:t>ordermgmt</a:t>
            </a:r>
            <a:r>
              <a:rPr lang="en-US" sz="1400" dirty="0"/>
              <a:t>-</a:t>
            </a:r>
            <a:r>
              <a:rPr lang="en-US" sz="1400" dirty="0" err="1"/>
              <a:t>cqrs-cdc</a:t>
            </a:r>
            <a:r>
              <a:rPr lang="en-US" sz="1400" dirty="0"/>
              <a:t>)</a:t>
            </a:r>
          </a:p>
        </p:txBody>
      </p:sp>
      <p:sp>
        <p:nvSpPr>
          <p:cNvPr id="7" name="Rectangle 6">
            <a:extLst>
              <a:ext uri="{FF2B5EF4-FFF2-40B4-BE49-F238E27FC236}">
                <a16:creationId xmlns:a16="http://schemas.microsoft.com/office/drawing/2014/main" id="{DAAF5FC5-A84F-74C8-A45D-89A9AD12731D}"/>
              </a:ext>
            </a:extLst>
          </p:cNvPr>
          <p:cNvSpPr/>
          <p:nvPr/>
        </p:nvSpPr>
        <p:spPr>
          <a:xfrm rot="20377284">
            <a:off x="738998" y="3195760"/>
            <a:ext cx="3040120" cy="707886"/>
          </a:xfrm>
          <a:prstGeom prst="rect">
            <a:avLst/>
          </a:prstGeom>
          <a:noFill/>
          <a:ln>
            <a:solidFill>
              <a:schemeClr val="accent2"/>
            </a:solidFill>
          </a:ln>
        </p:spPr>
        <p:txBody>
          <a:bodyPr wrap="square" lIns="91440" tIns="45720" rIns="91440" bIns="45720">
            <a:spAutoFit/>
          </a:bodyPr>
          <a:lstStyle/>
          <a:p>
            <a:pPr algn="ctr"/>
            <a:r>
              <a:rPr lang="en-US" sz="4000" b="1" cap="none" spc="0" dirty="0">
                <a:ln w="22225">
                  <a:solidFill>
                    <a:schemeClr val="accent2"/>
                  </a:solidFill>
                  <a:prstDash val="solid"/>
                </a:ln>
                <a:solidFill>
                  <a:schemeClr val="accent2">
                    <a:lumMod val="40000"/>
                    <a:lumOff val="60000"/>
                  </a:schemeClr>
                </a:solidFill>
                <a:effectLst/>
                <a:latin typeface="Stencil" pitchFamily="82" charset="77"/>
              </a:rPr>
              <a:t>Practical</a:t>
            </a:r>
          </a:p>
        </p:txBody>
      </p:sp>
    </p:spTree>
    <p:extLst>
      <p:ext uri="{BB962C8B-B14F-4D97-AF65-F5344CB8AC3E}">
        <p14:creationId xmlns:p14="http://schemas.microsoft.com/office/powerpoint/2010/main" val="425165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6" name="Picture 24">
            <a:extLst>
              <a:ext uri="{FF2B5EF4-FFF2-40B4-BE49-F238E27FC236}">
                <a16:creationId xmlns:a16="http://schemas.microsoft.com/office/drawing/2014/main" id="{2B4E000A-298B-8481-E34E-4575AD90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89" y="757756"/>
            <a:ext cx="6283607" cy="5481661"/>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E7ECDD11-8756-018D-8E9B-04E5AACC3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43" y="1346339"/>
            <a:ext cx="5219948" cy="3767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“Tell the Story” - Domain Storytelling</a:t>
            </a:r>
            <a:endParaRPr lang="en-US" dirty="0"/>
          </a:p>
        </p:txBody>
      </p:sp>
      <p:sp>
        <p:nvSpPr>
          <p:cNvPr id="3" name="TextBox 2">
            <a:extLst>
              <a:ext uri="{FF2B5EF4-FFF2-40B4-BE49-F238E27FC236}">
                <a16:creationId xmlns:a16="http://schemas.microsoft.com/office/drawing/2014/main" id="{4C3B5970-06D5-7452-B234-47EB6F5D1333}"/>
              </a:ext>
            </a:extLst>
          </p:cNvPr>
          <p:cNvSpPr txBox="1"/>
          <p:nvPr/>
        </p:nvSpPr>
        <p:spPr>
          <a:xfrm>
            <a:off x="10231717" y="113981"/>
            <a:ext cx="1845762" cy="1600438"/>
          </a:xfrm>
          <a:prstGeom prst="rect">
            <a:avLst/>
          </a:prstGeom>
          <a:noFill/>
        </p:spPr>
        <p:txBody>
          <a:bodyPr wrap="none" rtlCol="0">
            <a:spAutoFit/>
          </a:bodyPr>
          <a:lstStyle/>
          <a:p>
            <a:r>
              <a:rPr lang="en-US" sz="1400" b="1" dirty="0"/>
              <a:t>Pictographic Language</a:t>
            </a:r>
          </a:p>
          <a:p>
            <a:r>
              <a:rPr lang="en-US" sz="1400" dirty="0"/>
              <a:t>- Actors</a:t>
            </a:r>
          </a:p>
          <a:p>
            <a:r>
              <a:rPr lang="en-US" sz="1400" dirty="0"/>
              <a:t>- Work objects</a:t>
            </a:r>
          </a:p>
          <a:p>
            <a:r>
              <a:rPr lang="en-US" sz="1400" dirty="0"/>
              <a:t>- Activities</a:t>
            </a:r>
          </a:p>
          <a:p>
            <a:r>
              <a:rPr lang="en-US" sz="1400" dirty="0"/>
              <a:t>- Sequence</a:t>
            </a:r>
          </a:p>
          <a:p>
            <a:r>
              <a:rPr lang="en-US" sz="1400" dirty="0"/>
              <a:t>- Groups</a:t>
            </a:r>
          </a:p>
          <a:p>
            <a:r>
              <a:rPr lang="en-US" sz="1400" dirty="0"/>
              <a:t>- Annotations</a:t>
            </a:r>
          </a:p>
        </p:txBody>
      </p:sp>
      <p:pic>
        <p:nvPicPr>
          <p:cNvPr id="3078" name="Picture 6">
            <a:extLst>
              <a:ext uri="{FF2B5EF4-FFF2-40B4-BE49-F238E27FC236}">
                <a16:creationId xmlns:a16="http://schemas.microsoft.com/office/drawing/2014/main" id="{B1C7EDD3-A018-FCBB-011D-5EF71A38C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8256" y="621493"/>
            <a:ext cx="6029687" cy="60296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49C2B83-8810-6669-52DC-46FFA52750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754" y="1134110"/>
            <a:ext cx="3731732" cy="340340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7D37C21-3449-C4E5-2E6B-688A9C83C5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8037" y="1123477"/>
            <a:ext cx="2603450" cy="3415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40C1D5-8E1B-E8FC-FEE1-CCCD12EC58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6855" y="1126854"/>
            <a:ext cx="2327274" cy="341065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E35BA48-0D4A-8A3E-496C-870BE4FEF5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6369" y="2748542"/>
            <a:ext cx="2890456" cy="17728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78908AB-19D6-91A8-1DBE-E4B6E18BC4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0323" y="2036646"/>
            <a:ext cx="3025977" cy="231207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6EAB06CB-5E6D-2EB7-5E3F-AD5703CB24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323" y="4669316"/>
            <a:ext cx="1781619" cy="15701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5D80E92-1E7B-A98A-B6D1-86CD7B2851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7746" y="4396239"/>
            <a:ext cx="3025977" cy="199550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A2C60519-FF3F-533A-B2F6-B503545E979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8893" y="1739518"/>
            <a:ext cx="2404775" cy="188624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7BD1F8-AECC-359D-1380-4D5C2D6A64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11688" y="4861551"/>
            <a:ext cx="2528176" cy="199551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0DB9768A-31C2-0ACC-DA47-B8E8E31B81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44000" y="2673506"/>
            <a:ext cx="3048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C146BC79-DBE0-00F2-3265-57901A5AECE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68735" y="3072653"/>
            <a:ext cx="2413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32738E6-D9D3-20E6-7E37-69B6B276F6B2}"/>
              </a:ext>
            </a:extLst>
          </p:cNvPr>
          <p:cNvPicPr>
            <a:picLocks noChangeAspect="1"/>
          </p:cNvPicPr>
          <p:nvPr/>
        </p:nvPicPr>
        <p:blipFill>
          <a:blip r:embed="rId17"/>
          <a:stretch>
            <a:fillRect/>
          </a:stretch>
        </p:blipFill>
        <p:spPr>
          <a:xfrm>
            <a:off x="2170040" y="711713"/>
            <a:ext cx="520504" cy="326699"/>
          </a:xfrm>
          <a:prstGeom prst="rect">
            <a:avLst/>
          </a:prstGeom>
        </p:spPr>
      </p:pic>
    </p:spTree>
    <p:extLst>
      <p:ext uri="{BB962C8B-B14F-4D97-AF65-F5344CB8AC3E}">
        <p14:creationId xmlns:p14="http://schemas.microsoft.com/office/powerpoint/2010/main" val="56663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082"/>
                                        </p:tgtEl>
                                        <p:attrNameLst>
                                          <p:attrName>style.visibility</p:attrName>
                                        </p:attrNameLst>
                                      </p:cBhvr>
                                      <p:to>
                                        <p:strVal val="visible"/>
                                      </p:to>
                                    </p:set>
                                    <p:animEffect transition="in" filter="blinds(horizontal)">
                                      <p:cBhvr>
                                        <p:cTn id="13" dur="500"/>
                                        <p:tgtEl>
                                          <p:spTgt spid="308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blinds(horizontal)">
                                      <p:cBhvr>
                                        <p:cTn id="18" dur="500"/>
                                        <p:tgtEl>
                                          <p:spTgt spid="308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animEffect transition="in" filter="blinds(horizontal)">
                                      <p:cBhvr>
                                        <p:cTn id="23" dur="500"/>
                                        <p:tgtEl>
                                          <p:spTgt spid="308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088"/>
                                        </p:tgtEl>
                                        <p:attrNameLst>
                                          <p:attrName>style.visibility</p:attrName>
                                        </p:attrNameLst>
                                      </p:cBhvr>
                                      <p:to>
                                        <p:strVal val="visible"/>
                                      </p:to>
                                    </p:set>
                                    <p:animEffect transition="in" filter="blinds(horizontal)">
                                      <p:cBhvr>
                                        <p:cTn id="28" dur="500"/>
                                        <p:tgtEl>
                                          <p:spTgt spid="308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090"/>
                                        </p:tgtEl>
                                        <p:attrNameLst>
                                          <p:attrName>style.visibility</p:attrName>
                                        </p:attrNameLst>
                                      </p:cBhvr>
                                      <p:to>
                                        <p:strVal val="visible"/>
                                      </p:to>
                                    </p:set>
                                    <p:animEffect transition="in" filter="blinds(horizontal)">
                                      <p:cBhvr>
                                        <p:cTn id="33" dur="500"/>
                                        <p:tgtEl>
                                          <p:spTgt spid="309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092"/>
                                        </p:tgtEl>
                                        <p:attrNameLst>
                                          <p:attrName>style.visibility</p:attrName>
                                        </p:attrNameLst>
                                      </p:cBhvr>
                                      <p:to>
                                        <p:strVal val="visible"/>
                                      </p:to>
                                    </p:set>
                                    <p:animEffect transition="in" filter="blinds(horizontal)">
                                      <p:cBhvr>
                                        <p:cTn id="38" dur="500"/>
                                        <p:tgtEl>
                                          <p:spTgt spid="309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094"/>
                                        </p:tgtEl>
                                        <p:attrNameLst>
                                          <p:attrName>style.visibility</p:attrName>
                                        </p:attrNameLst>
                                      </p:cBhvr>
                                      <p:to>
                                        <p:strVal val="visible"/>
                                      </p:to>
                                    </p:set>
                                    <p:animEffect transition="in" filter="blinds(horizontal)">
                                      <p:cBhvr>
                                        <p:cTn id="43" dur="500"/>
                                        <p:tgtEl>
                                          <p:spTgt spid="309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096"/>
                                        </p:tgtEl>
                                        <p:attrNameLst>
                                          <p:attrName>style.visibility</p:attrName>
                                        </p:attrNameLst>
                                      </p:cBhvr>
                                      <p:to>
                                        <p:strVal val="visible"/>
                                      </p:to>
                                    </p:set>
                                    <p:animEffect transition="in" filter="blinds(horizontal)">
                                      <p:cBhvr>
                                        <p:cTn id="48" dur="500"/>
                                        <p:tgtEl>
                                          <p:spTgt spid="309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100"/>
                                        </p:tgtEl>
                                        <p:attrNameLst>
                                          <p:attrName>style.visibility</p:attrName>
                                        </p:attrNameLst>
                                      </p:cBhvr>
                                      <p:to>
                                        <p:strVal val="visible"/>
                                      </p:to>
                                    </p:set>
                                    <p:animEffect transition="in" filter="blinds(horizontal)">
                                      <p:cBhvr>
                                        <p:cTn id="53" dur="500"/>
                                        <p:tgtEl>
                                          <p:spTgt spid="310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102"/>
                                        </p:tgtEl>
                                        <p:attrNameLst>
                                          <p:attrName>style.visibility</p:attrName>
                                        </p:attrNameLst>
                                      </p:cBhvr>
                                      <p:to>
                                        <p:strVal val="visible"/>
                                      </p:to>
                                    </p:set>
                                    <p:animEffect transition="in" filter="blinds(horizontal)">
                                      <p:cBhvr>
                                        <p:cTn id="58" dur="500"/>
                                        <p:tgtEl>
                                          <p:spTgt spid="310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104"/>
                                        </p:tgtEl>
                                        <p:attrNameLst>
                                          <p:attrName>style.visibility</p:attrName>
                                        </p:attrNameLst>
                                      </p:cBhvr>
                                      <p:to>
                                        <p:strVal val="visible"/>
                                      </p:to>
                                    </p:set>
                                    <p:animEffect transition="in" filter="blinds(horizontal)">
                                      <p:cBhvr>
                                        <p:cTn id="63"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6" y="23499"/>
            <a:ext cx="8303371" cy="499483"/>
          </a:xfrm>
        </p:spPr>
        <p:txBody>
          <a:bodyPr>
            <a:normAutofit fontScale="90000"/>
          </a:bodyPr>
          <a:lstStyle/>
          <a:p>
            <a:r>
              <a:rPr lang="en-US" dirty="0">
                <a:latin typeface="Poppins"/>
                <a:cs typeface="Poppins"/>
              </a:rPr>
              <a:t>“Tell the Story” - Event Model Blueprinting</a:t>
            </a:r>
            <a:endParaRPr lang="en-US" dirty="0"/>
          </a:p>
        </p:txBody>
      </p:sp>
      <p:pic>
        <p:nvPicPr>
          <p:cNvPr id="1038" name="Picture 14">
            <a:extLst>
              <a:ext uri="{FF2B5EF4-FFF2-40B4-BE49-F238E27FC236}">
                <a16:creationId xmlns:a16="http://schemas.microsoft.com/office/drawing/2014/main" id="{06299872-0ACA-9229-BB2C-A7980E278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314" y="663022"/>
            <a:ext cx="7481293" cy="61630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7E84EB1-B7D2-AC59-04D9-55514D4C2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064" y="1007217"/>
            <a:ext cx="2785374" cy="23473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0CE9578-F5B6-B4F5-C8C5-C6E432C45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174" y="2654520"/>
            <a:ext cx="2337559" cy="28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BF4033D-6093-95F3-8236-A02DD92298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454" y="2619105"/>
            <a:ext cx="1573958" cy="287793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3808F8D-13A5-A01C-A1DF-50A95D8058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6534" y="795845"/>
            <a:ext cx="2990955" cy="561047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DB53DD78-E9F4-CFEA-CA9B-38949BF469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9738" y="5638721"/>
            <a:ext cx="402857" cy="402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4481AB1-5BBE-A725-B515-1041E40FB3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2705" y="663022"/>
            <a:ext cx="692794" cy="4865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582E287-74C3-8AE3-A136-F30336E760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24620" y="663022"/>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8A92A0AF-6E04-ABC2-8337-E765616F72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6535" y="663022"/>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01A1D906-6148-92B7-2D74-6EFE175BC5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07958" y="163539"/>
            <a:ext cx="1309455" cy="4994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4A6A233F-583E-ED10-6ED1-F533875D3FB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70108" y="158530"/>
            <a:ext cx="453477" cy="5224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4">
            <a:extLst>
              <a:ext uri="{FF2B5EF4-FFF2-40B4-BE49-F238E27FC236}">
                <a16:creationId xmlns:a16="http://schemas.microsoft.com/office/drawing/2014/main" id="{C79EBFAB-8F63-6111-713B-C36E3BBF8E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00620" y="2794000"/>
            <a:ext cx="3048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6">
            <a:extLst>
              <a:ext uri="{FF2B5EF4-FFF2-40B4-BE49-F238E27FC236}">
                <a16:creationId xmlns:a16="http://schemas.microsoft.com/office/drawing/2014/main" id="{EC2D7EDF-12A0-28C2-0129-792E06490B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25355" y="3193147"/>
            <a:ext cx="2413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blinds(horizontal)">
                                      <p:cBhvr>
                                        <p:cTn id="7" dur="500"/>
                                        <p:tgtEl>
                                          <p:spTgt spid="1038"/>
                                        </p:tgtEl>
                                      </p:cBhvr>
                                    </p:animEffect>
                                  </p:childTnLst>
                                </p:cTn>
                              </p:par>
                              <p:par>
                                <p:cTn id="8" presetID="3" presetClass="entr" presetSubtype="10" fill="hold" nodeType="withEffect">
                                  <p:stCondLst>
                                    <p:cond delay="0"/>
                                  </p:stCondLst>
                                  <p:childTnLst>
                                    <p:set>
                                      <p:cBhvr>
                                        <p:cTn id="9" dur="1" fill="hold">
                                          <p:stCondLst>
                                            <p:cond delay="0"/>
                                          </p:stCondLst>
                                        </p:cTn>
                                        <p:tgtEl>
                                          <p:spTgt spid="1054"/>
                                        </p:tgtEl>
                                        <p:attrNameLst>
                                          <p:attrName>style.visibility</p:attrName>
                                        </p:attrNameLst>
                                      </p:cBhvr>
                                      <p:to>
                                        <p:strVal val="visible"/>
                                      </p:to>
                                    </p:set>
                                    <p:animEffect transition="in" filter="blinds(horizontal)">
                                      <p:cBhvr>
                                        <p:cTn id="10" dur="500"/>
                                        <p:tgtEl>
                                          <p:spTgt spid="10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blinds(horizontal)">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42"/>
                                        </p:tgtEl>
                                        <p:attrNameLst>
                                          <p:attrName>style.visibility</p:attrName>
                                        </p:attrNameLst>
                                      </p:cBhvr>
                                      <p:to>
                                        <p:strVal val="visible"/>
                                      </p:to>
                                    </p:set>
                                    <p:animEffect transition="in" filter="blinds(horizontal)">
                                      <p:cBhvr>
                                        <p:cTn id="20" dur="500"/>
                                        <p:tgtEl>
                                          <p:spTgt spid="104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44"/>
                                        </p:tgtEl>
                                        <p:attrNameLst>
                                          <p:attrName>style.visibility</p:attrName>
                                        </p:attrNameLst>
                                      </p:cBhvr>
                                      <p:to>
                                        <p:strVal val="visible"/>
                                      </p:to>
                                    </p:set>
                                    <p:animEffect transition="in" filter="blinds(horizontal)">
                                      <p:cBhvr>
                                        <p:cTn id="25" dur="500"/>
                                        <p:tgtEl>
                                          <p:spTgt spid="104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2"/>
                                        </p:tgtEl>
                                        <p:attrNameLst>
                                          <p:attrName>style.visibility</p:attrName>
                                        </p:attrNameLst>
                                      </p:cBhvr>
                                      <p:to>
                                        <p:strVal val="visible"/>
                                      </p:to>
                                    </p:set>
                                    <p:animEffect transition="in" filter="blinds(horizontal)">
                                      <p:cBhvr>
                                        <p:cTn id="30"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1C86C-C8A5-86EB-68C3-00D606A5FF3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24F018F-2B90-78ED-020C-8681680D5FF9}"/>
              </a:ext>
            </a:extLst>
          </p:cNvPr>
          <p:cNvPicPr>
            <a:picLocks noChangeAspect="1"/>
          </p:cNvPicPr>
          <p:nvPr/>
        </p:nvPicPr>
        <p:blipFill>
          <a:blip r:embed="rId3"/>
          <a:stretch>
            <a:fillRect/>
          </a:stretch>
        </p:blipFill>
        <p:spPr>
          <a:xfrm>
            <a:off x="10160" y="2313749"/>
            <a:ext cx="12192000" cy="2326171"/>
          </a:xfrm>
          <a:prstGeom prst="rect">
            <a:avLst/>
          </a:prstGeom>
        </p:spPr>
      </p:pic>
      <p:pic>
        <p:nvPicPr>
          <p:cNvPr id="8" name="Picture 7" descr="A cartoon of a wizard&#10;&#10;AI-generated content may be incorrect.">
            <a:extLst>
              <a:ext uri="{FF2B5EF4-FFF2-40B4-BE49-F238E27FC236}">
                <a16:creationId xmlns:a16="http://schemas.microsoft.com/office/drawing/2014/main" id="{8E472E0A-B9D7-9B9D-1D56-ACC1F531B33B}"/>
              </a:ext>
            </a:extLst>
          </p:cNvPr>
          <p:cNvPicPr>
            <a:picLocks noChangeAspect="1"/>
          </p:cNvPicPr>
          <p:nvPr/>
        </p:nvPicPr>
        <p:blipFill>
          <a:blip r:embed="rId4"/>
          <a:stretch>
            <a:fillRect/>
          </a:stretch>
        </p:blipFill>
        <p:spPr>
          <a:xfrm>
            <a:off x="3009264" y="2553788"/>
            <a:ext cx="1057621" cy="1000760"/>
          </a:xfrm>
          <a:prstGeom prst="rect">
            <a:avLst/>
          </a:prstGeom>
        </p:spPr>
      </p:pic>
      <p:pic>
        <p:nvPicPr>
          <p:cNvPr id="9" name="Picture 8">
            <a:hlinkClick r:id="rId5" action="ppaction://hlinksldjump"/>
            <a:extLst>
              <a:ext uri="{FF2B5EF4-FFF2-40B4-BE49-F238E27FC236}">
                <a16:creationId xmlns:a16="http://schemas.microsoft.com/office/drawing/2014/main" id="{127471AC-DE20-01F8-38AB-4E2F60047658}"/>
              </a:ext>
            </a:extLst>
          </p:cNvPr>
          <p:cNvPicPr>
            <a:picLocks noChangeAspect="1"/>
          </p:cNvPicPr>
          <p:nvPr/>
        </p:nvPicPr>
        <p:blipFill>
          <a:blip r:embed="rId6"/>
          <a:stretch>
            <a:fillRect/>
          </a:stretch>
        </p:blipFill>
        <p:spPr>
          <a:xfrm>
            <a:off x="372455" y="1098818"/>
            <a:ext cx="1669333" cy="977312"/>
          </a:xfrm>
          <a:prstGeom prst="rect">
            <a:avLst/>
          </a:prstGeom>
        </p:spPr>
      </p:pic>
      <p:pic>
        <p:nvPicPr>
          <p:cNvPr id="10" name="Picture 9">
            <a:hlinkClick r:id="rId7" action="ppaction://hlinksldjump"/>
            <a:extLst>
              <a:ext uri="{FF2B5EF4-FFF2-40B4-BE49-F238E27FC236}">
                <a16:creationId xmlns:a16="http://schemas.microsoft.com/office/drawing/2014/main" id="{1565054F-4078-C00F-74DB-4849D71574F3}"/>
              </a:ext>
            </a:extLst>
          </p:cNvPr>
          <p:cNvPicPr>
            <a:picLocks noChangeAspect="1"/>
          </p:cNvPicPr>
          <p:nvPr/>
        </p:nvPicPr>
        <p:blipFill>
          <a:blip r:embed="rId8"/>
          <a:stretch>
            <a:fillRect/>
          </a:stretch>
        </p:blipFill>
        <p:spPr>
          <a:xfrm>
            <a:off x="2801620" y="1096993"/>
            <a:ext cx="1601470" cy="979137"/>
          </a:xfrm>
          <a:prstGeom prst="rect">
            <a:avLst/>
          </a:prstGeom>
        </p:spPr>
      </p:pic>
      <p:pic>
        <p:nvPicPr>
          <p:cNvPr id="11" name="Picture 10">
            <a:hlinkClick r:id="rId9" action="ppaction://hlinksldjump"/>
            <a:extLst>
              <a:ext uri="{FF2B5EF4-FFF2-40B4-BE49-F238E27FC236}">
                <a16:creationId xmlns:a16="http://schemas.microsoft.com/office/drawing/2014/main" id="{20227D28-07BB-5F5A-3CA3-BC0FEB3F6A49}"/>
              </a:ext>
            </a:extLst>
          </p:cNvPr>
          <p:cNvPicPr>
            <a:picLocks noChangeAspect="1"/>
          </p:cNvPicPr>
          <p:nvPr/>
        </p:nvPicPr>
        <p:blipFill>
          <a:blip r:embed="rId10"/>
          <a:stretch>
            <a:fillRect/>
          </a:stretch>
        </p:blipFill>
        <p:spPr>
          <a:xfrm>
            <a:off x="5203825" y="1096994"/>
            <a:ext cx="1601470" cy="979137"/>
          </a:xfrm>
          <a:prstGeom prst="rect">
            <a:avLst/>
          </a:prstGeom>
        </p:spPr>
      </p:pic>
      <p:pic>
        <p:nvPicPr>
          <p:cNvPr id="12" name="Picture 11">
            <a:hlinkClick r:id="rId11" action="ppaction://hlinksldjump"/>
            <a:extLst>
              <a:ext uri="{FF2B5EF4-FFF2-40B4-BE49-F238E27FC236}">
                <a16:creationId xmlns:a16="http://schemas.microsoft.com/office/drawing/2014/main" id="{650F76C2-AF97-8B45-574B-E45A89B14E3F}"/>
              </a:ext>
            </a:extLst>
          </p:cNvPr>
          <p:cNvPicPr>
            <a:picLocks noChangeAspect="1"/>
          </p:cNvPicPr>
          <p:nvPr/>
        </p:nvPicPr>
        <p:blipFill>
          <a:blip r:embed="rId12"/>
          <a:stretch>
            <a:fillRect/>
          </a:stretch>
        </p:blipFill>
        <p:spPr>
          <a:xfrm>
            <a:off x="7632989" y="1096994"/>
            <a:ext cx="1601470" cy="979137"/>
          </a:xfrm>
          <a:prstGeom prst="rect">
            <a:avLst/>
          </a:prstGeom>
        </p:spPr>
      </p:pic>
      <p:pic>
        <p:nvPicPr>
          <p:cNvPr id="13" name="Picture 12">
            <a:hlinkClick r:id="rId13" action="ppaction://hlinksldjump"/>
            <a:extLst>
              <a:ext uri="{FF2B5EF4-FFF2-40B4-BE49-F238E27FC236}">
                <a16:creationId xmlns:a16="http://schemas.microsoft.com/office/drawing/2014/main" id="{68ABA3CF-EA4F-C8A9-0CA9-864C554DC94D}"/>
              </a:ext>
            </a:extLst>
          </p:cNvPr>
          <p:cNvPicPr>
            <a:picLocks noChangeAspect="1"/>
          </p:cNvPicPr>
          <p:nvPr/>
        </p:nvPicPr>
        <p:blipFill>
          <a:blip r:embed="rId14"/>
          <a:stretch>
            <a:fillRect/>
          </a:stretch>
        </p:blipFill>
        <p:spPr>
          <a:xfrm>
            <a:off x="10035194" y="1098818"/>
            <a:ext cx="1601470" cy="979137"/>
          </a:xfrm>
          <a:prstGeom prst="rect">
            <a:avLst/>
          </a:prstGeom>
        </p:spPr>
      </p:pic>
      <p:pic>
        <p:nvPicPr>
          <p:cNvPr id="14" name="Picture 13">
            <a:extLst>
              <a:ext uri="{FF2B5EF4-FFF2-40B4-BE49-F238E27FC236}">
                <a16:creationId xmlns:a16="http://schemas.microsoft.com/office/drawing/2014/main" id="{F03A8A4F-6400-46C9-CD46-673267C99099}"/>
              </a:ext>
            </a:extLst>
          </p:cNvPr>
          <p:cNvPicPr>
            <a:picLocks noChangeAspect="1"/>
          </p:cNvPicPr>
          <p:nvPr/>
        </p:nvPicPr>
        <p:blipFill>
          <a:blip r:embed="rId15"/>
          <a:stretch>
            <a:fillRect/>
          </a:stretch>
        </p:blipFill>
        <p:spPr>
          <a:xfrm>
            <a:off x="2629078" y="243840"/>
            <a:ext cx="1919594" cy="853153"/>
          </a:xfrm>
          <a:prstGeom prst="rect">
            <a:avLst/>
          </a:prstGeom>
        </p:spPr>
      </p:pic>
      <p:pic>
        <p:nvPicPr>
          <p:cNvPr id="15" name="Picture 14">
            <a:extLst>
              <a:ext uri="{FF2B5EF4-FFF2-40B4-BE49-F238E27FC236}">
                <a16:creationId xmlns:a16="http://schemas.microsoft.com/office/drawing/2014/main" id="{F5C8F34F-C78C-C39E-FE91-5F2B41583F9F}"/>
              </a:ext>
            </a:extLst>
          </p:cNvPr>
          <p:cNvPicPr>
            <a:picLocks noChangeAspect="1"/>
          </p:cNvPicPr>
          <p:nvPr/>
        </p:nvPicPr>
        <p:blipFill>
          <a:blip r:embed="rId16"/>
          <a:stretch>
            <a:fillRect/>
          </a:stretch>
        </p:blipFill>
        <p:spPr>
          <a:xfrm>
            <a:off x="5775325" y="303147"/>
            <a:ext cx="641350" cy="734538"/>
          </a:xfrm>
          <a:prstGeom prst="rect">
            <a:avLst/>
          </a:prstGeom>
        </p:spPr>
      </p:pic>
      <p:pic>
        <p:nvPicPr>
          <p:cNvPr id="18" name="Picture 17" descr="A gold star on a black background&#10;&#10;AI-generated content may be incorrect.">
            <a:extLst>
              <a:ext uri="{FF2B5EF4-FFF2-40B4-BE49-F238E27FC236}">
                <a16:creationId xmlns:a16="http://schemas.microsoft.com/office/drawing/2014/main" id="{CBBC3EAF-7CAA-4144-CD6C-63AE964359EC}"/>
              </a:ext>
            </a:extLst>
          </p:cNvPr>
          <p:cNvPicPr>
            <a:picLocks noChangeAspect="1"/>
          </p:cNvPicPr>
          <p:nvPr/>
        </p:nvPicPr>
        <p:blipFill>
          <a:blip r:embed="rId17"/>
          <a:stretch>
            <a:fillRect/>
          </a:stretch>
        </p:blipFill>
        <p:spPr>
          <a:xfrm>
            <a:off x="974713" y="1738051"/>
            <a:ext cx="467388" cy="443822"/>
          </a:xfrm>
          <a:prstGeom prst="rect">
            <a:avLst/>
          </a:prstGeom>
        </p:spPr>
      </p:pic>
      <p:pic>
        <p:nvPicPr>
          <p:cNvPr id="19" name="Picture 18" descr="A gold star on a black background&#10;&#10;AI-generated content may be incorrect.">
            <a:extLst>
              <a:ext uri="{FF2B5EF4-FFF2-40B4-BE49-F238E27FC236}">
                <a16:creationId xmlns:a16="http://schemas.microsoft.com/office/drawing/2014/main" id="{8AB7B87E-4B38-C18F-889D-2B8216484D3D}"/>
              </a:ext>
            </a:extLst>
          </p:cNvPr>
          <p:cNvPicPr>
            <a:picLocks noChangeAspect="1"/>
          </p:cNvPicPr>
          <p:nvPr/>
        </p:nvPicPr>
        <p:blipFill>
          <a:blip r:embed="rId17"/>
          <a:stretch>
            <a:fillRect/>
          </a:stretch>
        </p:blipFill>
        <p:spPr>
          <a:xfrm>
            <a:off x="3368661" y="1753080"/>
            <a:ext cx="467388" cy="443822"/>
          </a:xfrm>
          <a:prstGeom prst="rect">
            <a:avLst/>
          </a:prstGeom>
        </p:spPr>
      </p:pic>
      <p:pic>
        <p:nvPicPr>
          <p:cNvPr id="20" name="Picture 19" descr="A gold star on a black background&#10;&#10;AI-generated content may be incorrect.">
            <a:extLst>
              <a:ext uri="{FF2B5EF4-FFF2-40B4-BE49-F238E27FC236}">
                <a16:creationId xmlns:a16="http://schemas.microsoft.com/office/drawing/2014/main" id="{80704641-3BE0-E841-AF1E-CB17A11C2E93}"/>
              </a:ext>
            </a:extLst>
          </p:cNvPr>
          <p:cNvPicPr>
            <a:picLocks noChangeAspect="1"/>
          </p:cNvPicPr>
          <p:nvPr/>
        </p:nvPicPr>
        <p:blipFill>
          <a:blip r:embed="rId17"/>
          <a:stretch>
            <a:fillRect/>
          </a:stretch>
        </p:blipFill>
        <p:spPr>
          <a:xfrm>
            <a:off x="5770866" y="1742464"/>
            <a:ext cx="467388" cy="443822"/>
          </a:xfrm>
          <a:prstGeom prst="rect">
            <a:avLst/>
          </a:prstGeom>
        </p:spPr>
      </p:pic>
    </p:spTree>
    <p:extLst>
      <p:ext uri="{BB962C8B-B14F-4D97-AF65-F5344CB8AC3E}">
        <p14:creationId xmlns:p14="http://schemas.microsoft.com/office/powerpoint/2010/main" val="428523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375E-6 -0.00278 C 0.03477 0.06019 0.06954 0.12315 0.10248 0.12454 C 0.13542 0.12616 0.16641 0.06597 0.19753 0.00602 " pathEditMode="relative" rAng="0" ptsTypes="AAA">
                                      <p:cBhvr>
                                        <p:cTn id="6" dur="2000" fill="hold"/>
                                        <p:tgtEl>
                                          <p:spTgt spid="8"/>
                                        </p:tgtEl>
                                        <p:attrNameLst>
                                          <p:attrName>ppt_x</p:attrName>
                                          <p:attrName>ppt_y</p:attrName>
                                        </p:attrNameLst>
                                      </p:cBhvr>
                                      <p:rCtr x="9870" y="6366"/>
                                    </p:animMotion>
                                  </p:childTnLst>
                                </p:cTn>
                              </p:par>
                            </p:childTnLst>
                          </p:cTn>
                        </p:par>
                        <p:par>
                          <p:cTn id="7" fill="hold">
                            <p:stCondLst>
                              <p:cond delay="2000"/>
                            </p:stCondLst>
                            <p:childTnLst>
                              <p:par>
                                <p:cTn id="8" presetID="3" presetClass="entr" presetSubtype="10"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par>
                          <p:cTn id="11" fill="hold">
                            <p:stCondLst>
                              <p:cond delay="2500"/>
                            </p:stCondLst>
                            <p:childTnLst>
                              <p:par>
                                <p:cTn id="12" presetID="3" presetClass="entr" presetSubtype="1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linds(horizont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Design the Solution</a:t>
            </a:r>
            <a:endParaRPr lang="en-US" dirty="0"/>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508001"/>
          </a:xfrm>
        </p:spPr>
        <p:txBody>
          <a:bodyPr>
            <a:normAutofit/>
          </a:bodyPr>
          <a:lstStyle/>
          <a:p>
            <a:r>
              <a:rPr lang="en-US" dirty="0"/>
              <a:t>Methods “That Work” – DDD, System Design, C4 Modeling, 4+1 View</a:t>
            </a:r>
          </a:p>
        </p:txBody>
      </p:sp>
    </p:spTree>
    <p:extLst>
      <p:ext uri="{BB962C8B-B14F-4D97-AF65-F5344CB8AC3E}">
        <p14:creationId xmlns:p14="http://schemas.microsoft.com/office/powerpoint/2010/main" val="1821367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CA753-1189-2D24-91E3-330A837761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D76B42-0C7C-2D00-B6FD-129C63971273}"/>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“Solution Methods”</a:t>
            </a:r>
            <a:endParaRPr lang="en-US" dirty="0"/>
          </a:p>
        </p:txBody>
      </p:sp>
      <p:pic>
        <p:nvPicPr>
          <p:cNvPr id="12" name="Picture 11">
            <a:hlinkClick r:id="rId3"/>
            <a:extLst>
              <a:ext uri="{FF2B5EF4-FFF2-40B4-BE49-F238E27FC236}">
                <a16:creationId xmlns:a16="http://schemas.microsoft.com/office/drawing/2014/main" id="{E7141072-DE0E-CB67-6CC9-A34B8AB79BF3}"/>
              </a:ext>
            </a:extLst>
          </p:cNvPr>
          <p:cNvPicPr>
            <a:picLocks noChangeAspect="1"/>
          </p:cNvPicPr>
          <p:nvPr/>
        </p:nvPicPr>
        <p:blipFill>
          <a:blip r:embed="rId4"/>
          <a:stretch>
            <a:fillRect/>
          </a:stretch>
        </p:blipFill>
        <p:spPr>
          <a:xfrm>
            <a:off x="3959803" y="3111691"/>
            <a:ext cx="1544241" cy="1538878"/>
          </a:xfrm>
          <a:prstGeom prst="rect">
            <a:avLst/>
          </a:prstGeom>
        </p:spPr>
      </p:pic>
      <p:sp>
        <p:nvSpPr>
          <p:cNvPr id="13" name="TextBox 12">
            <a:extLst>
              <a:ext uri="{FF2B5EF4-FFF2-40B4-BE49-F238E27FC236}">
                <a16:creationId xmlns:a16="http://schemas.microsoft.com/office/drawing/2014/main" id="{84E3EE75-5522-CFCE-5183-97DD8585A4DC}"/>
              </a:ext>
            </a:extLst>
          </p:cNvPr>
          <p:cNvSpPr txBox="1"/>
          <p:nvPr/>
        </p:nvSpPr>
        <p:spPr>
          <a:xfrm>
            <a:off x="3959803" y="4720926"/>
            <a:ext cx="1544241" cy="738664"/>
          </a:xfrm>
          <a:prstGeom prst="rect">
            <a:avLst/>
          </a:prstGeom>
          <a:noFill/>
        </p:spPr>
        <p:txBody>
          <a:bodyPr wrap="square" rtlCol="0">
            <a:spAutoFit/>
          </a:bodyPr>
          <a:lstStyle/>
          <a:p>
            <a:pPr algn="ctr"/>
            <a:r>
              <a:rPr lang="en-US" sz="1400" dirty="0">
                <a:latin typeface="Comic Sans MS" panose="030F0902030302020204" pitchFamily="66" charset="0"/>
              </a:rPr>
              <a:t>“The Method”</a:t>
            </a:r>
          </a:p>
          <a:p>
            <a:pPr algn="ctr"/>
            <a:r>
              <a:rPr lang="en-US" sz="1400" dirty="0">
                <a:latin typeface="Comic Sans MS" panose="030F0902030302020204" pitchFamily="66" charset="0"/>
              </a:rPr>
              <a:t>Righting Software</a:t>
            </a:r>
          </a:p>
        </p:txBody>
      </p:sp>
      <p:pic>
        <p:nvPicPr>
          <p:cNvPr id="14" name="Picture 13">
            <a:extLst>
              <a:ext uri="{FF2B5EF4-FFF2-40B4-BE49-F238E27FC236}">
                <a16:creationId xmlns:a16="http://schemas.microsoft.com/office/drawing/2014/main" id="{FDE9C1FB-CB9B-4B59-1B0F-ABF05764A0B4}"/>
              </a:ext>
            </a:extLst>
          </p:cNvPr>
          <p:cNvPicPr>
            <a:picLocks noChangeAspect="1"/>
          </p:cNvPicPr>
          <p:nvPr/>
        </p:nvPicPr>
        <p:blipFill>
          <a:blip r:embed="rId5"/>
          <a:stretch>
            <a:fillRect/>
          </a:stretch>
        </p:blipFill>
        <p:spPr>
          <a:xfrm>
            <a:off x="6996030" y="1467161"/>
            <a:ext cx="1622033" cy="1202820"/>
          </a:xfrm>
          <a:prstGeom prst="rect">
            <a:avLst/>
          </a:prstGeom>
        </p:spPr>
      </p:pic>
      <p:pic>
        <p:nvPicPr>
          <p:cNvPr id="15" name="Picture 14">
            <a:extLst>
              <a:ext uri="{FF2B5EF4-FFF2-40B4-BE49-F238E27FC236}">
                <a16:creationId xmlns:a16="http://schemas.microsoft.com/office/drawing/2014/main" id="{4B8D5182-3F54-226C-2ECA-1DDE03235058}"/>
              </a:ext>
            </a:extLst>
          </p:cNvPr>
          <p:cNvPicPr>
            <a:picLocks noChangeAspect="1"/>
          </p:cNvPicPr>
          <p:nvPr/>
        </p:nvPicPr>
        <p:blipFill>
          <a:blip r:embed="rId6"/>
          <a:stretch>
            <a:fillRect/>
          </a:stretch>
        </p:blipFill>
        <p:spPr>
          <a:xfrm>
            <a:off x="7034928" y="3111934"/>
            <a:ext cx="1544241" cy="1538392"/>
          </a:xfrm>
          <a:prstGeom prst="rect">
            <a:avLst/>
          </a:prstGeom>
        </p:spPr>
      </p:pic>
      <p:pic>
        <p:nvPicPr>
          <p:cNvPr id="16" name="Picture 15">
            <a:extLst>
              <a:ext uri="{FF2B5EF4-FFF2-40B4-BE49-F238E27FC236}">
                <a16:creationId xmlns:a16="http://schemas.microsoft.com/office/drawing/2014/main" id="{76B4AE3F-37C2-172C-C4EB-270721B5B1F5}"/>
              </a:ext>
            </a:extLst>
          </p:cNvPr>
          <p:cNvPicPr>
            <a:picLocks noChangeAspect="1"/>
          </p:cNvPicPr>
          <p:nvPr/>
        </p:nvPicPr>
        <p:blipFill>
          <a:blip r:embed="rId7"/>
          <a:stretch>
            <a:fillRect/>
          </a:stretch>
        </p:blipFill>
        <p:spPr>
          <a:xfrm>
            <a:off x="10110053" y="3152133"/>
            <a:ext cx="1457995" cy="1457995"/>
          </a:xfrm>
          <a:prstGeom prst="rect">
            <a:avLst/>
          </a:prstGeom>
        </p:spPr>
      </p:pic>
      <p:pic>
        <p:nvPicPr>
          <p:cNvPr id="17" name="Picture 16">
            <a:extLst>
              <a:ext uri="{FF2B5EF4-FFF2-40B4-BE49-F238E27FC236}">
                <a16:creationId xmlns:a16="http://schemas.microsoft.com/office/drawing/2014/main" id="{14EFF3C3-FD47-8536-41AF-0C6564DCF23F}"/>
              </a:ext>
            </a:extLst>
          </p:cNvPr>
          <p:cNvPicPr>
            <a:picLocks noChangeAspect="1"/>
          </p:cNvPicPr>
          <p:nvPr/>
        </p:nvPicPr>
        <p:blipFill>
          <a:blip r:embed="rId8"/>
          <a:stretch>
            <a:fillRect/>
          </a:stretch>
        </p:blipFill>
        <p:spPr>
          <a:xfrm>
            <a:off x="863600" y="3111691"/>
            <a:ext cx="1565319" cy="1538878"/>
          </a:xfrm>
          <a:prstGeom prst="rect">
            <a:avLst/>
          </a:prstGeom>
        </p:spPr>
      </p:pic>
      <p:pic>
        <p:nvPicPr>
          <p:cNvPr id="18" name="Picture 17">
            <a:extLst>
              <a:ext uri="{FF2B5EF4-FFF2-40B4-BE49-F238E27FC236}">
                <a16:creationId xmlns:a16="http://schemas.microsoft.com/office/drawing/2014/main" id="{FACC1558-32C1-190F-7B47-193989496098}"/>
              </a:ext>
            </a:extLst>
          </p:cNvPr>
          <p:cNvPicPr>
            <a:picLocks noChangeAspect="1"/>
          </p:cNvPicPr>
          <p:nvPr/>
        </p:nvPicPr>
        <p:blipFill>
          <a:blip r:embed="rId9"/>
          <a:stretch>
            <a:fillRect/>
          </a:stretch>
        </p:blipFill>
        <p:spPr>
          <a:xfrm>
            <a:off x="1087498" y="1319353"/>
            <a:ext cx="1178132" cy="1538878"/>
          </a:xfrm>
          <a:prstGeom prst="rect">
            <a:avLst/>
          </a:prstGeom>
        </p:spPr>
      </p:pic>
      <p:pic>
        <p:nvPicPr>
          <p:cNvPr id="19" name="Picture 18">
            <a:extLst>
              <a:ext uri="{FF2B5EF4-FFF2-40B4-BE49-F238E27FC236}">
                <a16:creationId xmlns:a16="http://schemas.microsoft.com/office/drawing/2014/main" id="{1270A711-E602-B035-E421-E9577395BBDD}"/>
              </a:ext>
            </a:extLst>
          </p:cNvPr>
          <p:cNvPicPr>
            <a:picLocks noChangeAspect="1"/>
          </p:cNvPicPr>
          <p:nvPr/>
        </p:nvPicPr>
        <p:blipFill>
          <a:blip r:embed="rId10"/>
          <a:stretch>
            <a:fillRect/>
          </a:stretch>
        </p:blipFill>
        <p:spPr>
          <a:xfrm>
            <a:off x="4140938" y="1319353"/>
            <a:ext cx="1181970" cy="1538878"/>
          </a:xfrm>
          <a:prstGeom prst="rect">
            <a:avLst/>
          </a:prstGeom>
        </p:spPr>
      </p:pic>
      <p:sp>
        <p:nvSpPr>
          <p:cNvPr id="20" name="TextBox 19">
            <a:extLst>
              <a:ext uri="{FF2B5EF4-FFF2-40B4-BE49-F238E27FC236}">
                <a16:creationId xmlns:a16="http://schemas.microsoft.com/office/drawing/2014/main" id="{93AA3908-0860-D11B-75C6-B07640B6BD09}"/>
              </a:ext>
            </a:extLst>
          </p:cNvPr>
          <p:cNvSpPr txBox="1"/>
          <p:nvPr/>
        </p:nvSpPr>
        <p:spPr>
          <a:xfrm>
            <a:off x="904444" y="4720926"/>
            <a:ext cx="1544241" cy="738664"/>
          </a:xfrm>
          <a:prstGeom prst="rect">
            <a:avLst/>
          </a:prstGeom>
          <a:noFill/>
        </p:spPr>
        <p:txBody>
          <a:bodyPr wrap="square" rtlCol="0">
            <a:spAutoFit/>
          </a:bodyPr>
          <a:lstStyle/>
          <a:p>
            <a:pPr algn="ctr"/>
            <a:r>
              <a:rPr lang="en-US" sz="1400" dirty="0">
                <a:latin typeface="Comic Sans MS" panose="030F0902030302020204" pitchFamily="66" charset="0"/>
              </a:rPr>
              <a:t>Learning </a:t>
            </a:r>
          </a:p>
          <a:p>
            <a:pPr algn="ctr"/>
            <a:r>
              <a:rPr lang="en-US" sz="1400" dirty="0">
                <a:latin typeface="Comic Sans MS" panose="030F0902030302020204" pitchFamily="66" charset="0"/>
              </a:rPr>
              <a:t>Domain Driven Design</a:t>
            </a:r>
          </a:p>
        </p:txBody>
      </p:sp>
      <p:sp>
        <p:nvSpPr>
          <p:cNvPr id="21" name="TextBox 20">
            <a:extLst>
              <a:ext uri="{FF2B5EF4-FFF2-40B4-BE49-F238E27FC236}">
                <a16:creationId xmlns:a16="http://schemas.microsoft.com/office/drawing/2014/main" id="{26C7D23E-74D3-F393-165D-2364A8C3D58A}"/>
              </a:ext>
            </a:extLst>
          </p:cNvPr>
          <p:cNvSpPr txBox="1"/>
          <p:nvPr/>
        </p:nvSpPr>
        <p:spPr>
          <a:xfrm>
            <a:off x="7034927" y="4720926"/>
            <a:ext cx="1544241" cy="523220"/>
          </a:xfrm>
          <a:prstGeom prst="rect">
            <a:avLst/>
          </a:prstGeom>
          <a:noFill/>
        </p:spPr>
        <p:txBody>
          <a:bodyPr wrap="square" rtlCol="0">
            <a:spAutoFit/>
          </a:bodyPr>
          <a:lstStyle/>
          <a:p>
            <a:pPr algn="ctr"/>
            <a:r>
              <a:rPr lang="en-US" sz="1400" dirty="0">
                <a:latin typeface="Comic Sans MS" panose="030F0902030302020204" pitchFamily="66" charset="0"/>
              </a:rPr>
              <a:t>C4 </a:t>
            </a:r>
          </a:p>
          <a:p>
            <a:pPr algn="ctr"/>
            <a:r>
              <a:rPr lang="en-US" sz="1400" dirty="0">
                <a:latin typeface="Comic Sans MS" panose="030F0902030302020204" pitchFamily="66" charset="0"/>
              </a:rPr>
              <a:t>Modeling</a:t>
            </a:r>
          </a:p>
        </p:txBody>
      </p:sp>
      <p:sp>
        <p:nvSpPr>
          <p:cNvPr id="22" name="TextBox 21">
            <a:extLst>
              <a:ext uri="{FF2B5EF4-FFF2-40B4-BE49-F238E27FC236}">
                <a16:creationId xmlns:a16="http://schemas.microsoft.com/office/drawing/2014/main" id="{69C395A7-BA84-CD54-94A7-1EE679CFC763}"/>
              </a:ext>
            </a:extLst>
          </p:cNvPr>
          <p:cNvSpPr txBox="1"/>
          <p:nvPr/>
        </p:nvSpPr>
        <p:spPr>
          <a:xfrm>
            <a:off x="10110051" y="4650326"/>
            <a:ext cx="1457995" cy="738664"/>
          </a:xfrm>
          <a:prstGeom prst="rect">
            <a:avLst/>
          </a:prstGeom>
          <a:noFill/>
        </p:spPr>
        <p:txBody>
          <a:bodyPr wrap="square" rtlCol="0">
            <a:spAutoFit/>
          </a:bodyPr>
          <a:lstStyle/>
          <a:p>
            <a:pPr algn="ctr"/>
            <a:r>
              <a:rPr lang="en-US" sz="1400" dirty="0">
                <a:latin typeface="Comic Sans MS" panose="030F0902030302020204" pitchFamily="66" charset="0"/>
              </a:rPr>
              <a:t>4+1</a:t>
            </a:r>
          </a:p>
          <a:p>
            <a:pPr algn="ctr"/>
            <a:r>
              <a:rPr lang="en-US" sz="1400" dirty="0">
                <a:latin typeface="Comic Sans MS" panose="030F0902030302020204" pitchFamily="66" charset="0"/>
              </a:rPr>
              <a:t>Architectural View</a:t>
            </a:r>
          </a:p>
        </p:txBody>
      </p:sp>
      <p:pic>
        <p:nvPicPr>
          <p:cNvPr id="23" name="Picture 2">
            <a:extLst>
              <a:ext uri="{FF2B5EF4-FFF2-40B4-BE49-F238E27FC236}">
                <a16:creationId xmlns:a16="http://schemas.microsoft.com/office/drawing/2014/main" id="{8311017C-93BF-DD06-74D9-B5CE1D4F13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1379" y="1487382"/>
            <a:ext cx="1835337" cy="1202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90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30B81-6990-AE6B-857C-128DA51A35A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2DB298A-3BFC-9134-3518-E3FBD851D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43" y="1093417"/>
            <a:ext cx="5905431" cy="23357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938A64C5-9FA9-D28D-0F4F-7CB1AB231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85271"/>
            <a:ext cx="8705850" cy="20128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1E4AFEA-1D85-EA1B-6854-2F9FF414FF8C}"/>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DDD Context Map</a:t>
            </a:r>
            <a:endParaRPr lang="en-US" dirty="0"/>
          </a:p>
        </p:txBody>
      </p:sp>
      <p:pic>
        <p:nvPicPr>
          <p:cNvPr id="5" name="Picture 4">
            <a:extLst>
              <a:ext uri="{FF2B5EF4-FFF2-40B4-BE49-F238E27FC236}">
                <a16:creationId xmlns:a16="http://schemas.microsoft.com/office/drawing/2014/main" id="{25E751F9-B1C6-AD71-DF57-9E8B22D0B8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18" y="4240094"/>
            <a:ext cx="3474484" cy="1976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3F006A67-4AD8-67EE-A740-3CAE0E5E4C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102" y="4197754"/>
            <a:ext cx="3548912" cy="20188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F73512A8-AAFC-1E51-A685-0D36487A30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832" y="3244522"/>
            <a:ext cx="1971242" cy="1199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D44CE8CB-8415-0972-5059-D2B944E6A4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781" y="3244522"/>
            <a:ext cx="1899683" cy="11381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FFA2F40F-1DC8-D70D-2595-C13F4919AE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3033" y="5475138"/>
            <a:ext cx="1601732" cy="9515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7693E3E-BBA9-3260-4B82-90A0CBC3089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6336" y="3266620"/>
            <a:ext cx="536045" cy="23555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08B1079-C47B-33E2-CEA9-CFEED9612B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2712" y="1616573"/>
            <a:ext cx="5601436" cy="130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6204EA-A2B5-5567-F6AB-4FA0D93E734F}"/>
              </a:ext>
            </a:extLst>
          </p:cNvPr>
          <p:cNvPicPr>
            <a:picLocks noChangeAspect="1"/>
          </p:cNvPicPr>
          <p:nvPr/>
        </p:nvPicPr>
        <p:blipFill>
          <a:blip r:embed="rId12"/>
          <a:stretch>
            <a:fillRect/>
          </a:stretch>
        </p:blipFill>
        <p:spPr>
          <a:xfrm>
            <a:off x="6782500" y="4847045"/>
            <a:ext cx="515429" cy="788763"/>
          </a:xfrm>
          <a:prstGeom prst="rect">
            <a:avLst/>
          </a:prstGeom>
        </p:spPr>
      </p:pic>
    </p:spTree>
    <p:extLst>
      <p:ext uri="{BB962C8B-B14F-4D97-AF65-F5344CB8AC3E}">
        <p14:creationId xmlns:p14="http://schemas.microsoft.com/office/powerpoint/2010/main" val="86641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linds(horizontal)">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317D5-DDE9-E58C-43DC-8BA1427910A0}"/>
            </a:ext>
          </a:extLst>
        </p:cNvPr>
        <p:cNvGrpSpPr/>
        <p:nvPr/>
      </p:nvGrpSpPr>
      <p:grpSpPr>
        <a:xfrm>
          <a:off x="0" y="0"/>
          <a:ext cx="0" cy="0"/>
          <a:chOff x="0" y="0"/>
          <a:chExt cx="0" cy="0"/>
        </a:xfrm>
      </p:grpSpPr>
      <p:pic>
        <p:nvPicPr>
          <p:cNvPr id="52" name="Picture 51" descr="A black screen with green lines&#10;&#10;AI-generated content may be incorrect.">
            <a:extLst>
              <a:ext uri="{FF2B5EF4-FFF2-40B4-BE49-F238E27FC236}">
                <a16:creationId xmlns:a16="http://schemas.microsoft.com/office/drawing/2014/main" id="{66849B32-9AE1-546D-6DDD-A7ABD0291B63}"/>
              </a:ext>
            </a:extLst>
          </p:cNvPr>
          <p:cNvPicPr>
            <a:picLocks noChangeAspect="1"/>
          </p:cNvPicPr>
          <p:nvPr/>
        </p:nvPicPr>
        <p:blipFill>
          <a:blip r:embed="rId3"/>
          <a:stretch>
            <a:fillRect/>
          </a:stretch>
        </p:blipFill>
        <p:spPr>
          <a:xfrm>
            <a:off x="4965589" y="2200941"/>
            <a:ext cx="2060279" cy="4390556"/>
          </a:xfrm>
          <a:prstGeom prst="rect">
            <a:avLst/>
          </a:prstGeom>
        </p:spPr>
      </p:pic>
      <p:pic>
        <p:nvPicPr>
          <p:cNvPr id="54" name="Picture 53" descr="A black and red rectangle with a red border&#10;&#10;AI-generated content may be incorrect.">
            <a:extLst>
              <a:ext uri="{FF2B5EF4-FFF2-40B4-BE49-F238E27FC236}">
                <a16:creationId xmlns:a16="http://schemas.microsoft.com/office/drawing/2014/main" id="{06CC0062-344B-05CE-FB38-9C6EB0D33863}"/>
              </a:ext>
            </a:extLst>
          </p:cNvPr>
          <p:cNvPicPr>
            <a:picLocks noChangeAspect="1"/>
          </p:cNvPicPr>
          <p:nvPr/>
        </p:nvPicPr>
        <p:blipFill>
          <a:blip r:embed="rId4"/>
          <a:stretch>
            <a:fillRect/>
          </a:stretch>
        </p:blipFill>
        <p:spPr>
          <a:xfrm>
            <a:off x="1498091" y="2200941"/>
            <a:ext cx="3467498" cy="4390556"/>
          </a:xfrm>
          <a:prstGeom prst="rect">
            <a:avLst/>
          </a:prstGeom>
        </p:spPr>
      </p:pic>
      <p:pic>
        <p:nvPicPr>
          <p:cNvPr id="56" name="Picture 55" descr="A black rectangular object with blue border&#10;&#10;AI-generated content may be incorrect.">
            <a:extLst>
              <a:ext uri="{FF2B5EF4-FFF2-40B4-BE49-F238E27FC236}">
                <a16:creationId xmlns:a16="http://schemas.microsoft.com/office/drawing/2014/main" id="{6E047890-7347-EAE9-27F1-AB65FA0EB38A}"/>
              </a:ext>
            </a:extLst>
          </p:cNvPr>
          <p:cNvPicPr>
            <a:picLocks noChangeAspect="1"/>
          </p:cNvPicPr>
          <p:nvPr/>
        </p:nvPicPr>
        <p:blipFill>
          <a:blip r:embed="rId5"/>
          <a:stretch>
            <a:fillRect/>
          </a:stretch>
        </p:blipFill>
        <p:spPr>
          <a:xfrm>
            <a:off x="7025869" y="2200941"/>
            <a:ext cx="3213284" cy="4390555"/>
          </a:xfrm>
          <a:prstGeom prst="rect">
            <a:avLst/>
          </a:prstGeom>
        </p:spPr>
      </p:pic>
      <p:sp>
        <p:nvSpPr>
          <p:cNvPr id="2" name="Title 1">
            <a:extLst>
              <a:ext uri="{FF2B5EF4-FFF2-40B4-BE49-F238E27FC236}">
                <a16:creationId xmlns:a16="http://schemas.microsoft.com/office/drawing/2014/main" id="{3A7AC410-6D03-D3BF-2325-47E1060F3044}"/>
              </a:ext>
            </a:extLst>
          </p:cNvPr>
          <p:cNvSpPr>
            <a:spLocks noGrp="1"/>
          </p:cNvSpPr>
          <p:nvPr>
            <p:ph type="title"/>
          </p:nvPr>
        </p:nvSpPr>
        <p:spPr>
          <a:xfrm>
            <a:off x="415324" y="23812"/>
            <a:ext cx="10181556" cy="512617"/>
          </a:xfrm>
        </p:spPr>
        <p:txBody>
          <a:bodyPr>
            <a:normAutofit fontScale="90000"/>
          </a:bodyPr>
          <a:lstStyle/>
          <a:p>
            <a:r>
              <a:rPr lang="en-US" dirty="0">
                <a:latin typeface="Poppins"/>
                <a:cs typeface="Poppins"/>
              </a:rPr>
              <a:t>Righting Software “The Method” - System Design</a:t>
            </a:r>
            <a:endParaRPr lang="en-US" dirty="0"/>
          </a:p>
        </p:txBody>
      </p:sp>
      <p:pic>
        <p:nvPicPr>
          <p:cNvPr id="42" name="Picture 41" descr="A black background with a black square&#10;&#10;AI-generated content may be incorrect.">
            <a:extLst>
              <a:ext uri="{FF2B5EF4-FFF2-40B4-BE49-F238E27FC236}">
                <a16:creationId xmlns:a16="http://schemas.microsoft.com/office/drawing/2014/main" id="{EC82E047-574A-1428-1A19-ED23387E9458}"/>
              </a:ext>
            </a:extLst>
          </p:cNvPr>
          <p:cNvPicPr>
            <a:picLocks noChangeAspect="1"/>
          </p:cNvPicPr>
          <p:nvPr/>
        </p:nvPicPr>
        <p:blipFill>
          <a:blip r:embed="rId6"/>
          <a:stretch>
            <a:fillRect/>
          </a:stretch>
        </p:blipFill>
        <p:spPr>
          <a:xfrm>
            <a:off x="-3157" y="1534825"/>
            <a:ext cx="12195157" cy="4468834"/>
          </a:xfrm>
          <a:prstGeom prst="rect">
            <a:avLst/>
          </a:prstGeom>
        </p:spPr>
      </p:pic>
      <p:pic>
        <p:nvPicPr>
          <p:cNvPr id="44" name="Picture 43" descr="A cartoon character in a hat&#10;&#10;AI-generated content may be incorrect.">
            <a:extLst>
              <a:ext uri="{FF2B5EF4-FFF2-40B4-BE49-F238E27FC236}">
                <a16:creationId xmlns:a16="http://schemas.microsoft.com/office/drawing/2014/main" id="{954610AD-CC78-2086-5906-82349AAA6D1A}"/>
              </a:ext>
            </a:extLst>
          </p:cNvPr>
          <p:cNvPicPr>
            <a:picLocks noChangeAspect="1"/>
          </p:cNvPicPr>
          <p:nvPr/>
        </p:nvPicPr>
        <p:blipFill>
          <a:blip r:embed="rId7"/>
          <a:stretch>
            <a:fillRect/>
          </a:stretch>
        </p:blipFill>
        <p:spPr>
          <a:xfrm>
            <a:off x="2654788" y="593720"/>
            <a:ext cx="6879265" cy="1457731"/>
          </a:xfrm>
          <a:prstGeom prst="rect">
            <a:avLst/>
          </a:prstGeom>
        </p:spPr>
      </p:pic>
      <p:pic>
        <p:nvPicPr>
          <p:cNvPr id="46" name="Picture 45" descr="A screenshot of a video game&#10;&#10;AI-generated content may be incorrect.">
            <a:extLst>
              <a:ext uri="{FF2B5EF4-FFF2-40B4-BE49-F238E27FC236}">
                <a16:creationId xmlns:a16="http://schemas.microsoft.com/office/drawing/2014/main" id="{3F70D663-C8E0-925C-8A38-391974592264}"/>
              </a:ext>
            </a:extLst>
          </p:cNvPr>
          <p:cNvPicPr>
            <a:picLocks noChangeAspect="1"/>
          </p:cNvPicPr>
          <p:nvPr/>
        </p:nvPicPr>
        <p:blipFill>
          <a:blip r:embed="rId8"/>
          <a:stretch>
            <a:fillRect/>
          </a:stretch>
        </p:blipFill>
        <p:spPr>
          <a:xfrm>
            <a:off x="2654788" y="2345681"/>
            <a:ext cx="6879265" cy="2065290"/>
          </a:xfrm>
          <a:prstGeom prst="rect">
            <a:avLst/>
          </a:prstGeom>
        </p:spPr>
      </p:pic>
      <p:pic>
        <p:nvPicPr>
          <p:cNvPr id="48" name="Picture 47" descr="A blue rectangular sign with black text&#10;&#10;AI-generated content may be incorrect.">
            <a:extLst>
              <a:ext uri="{FF2B5EF4-FFF2-40B4-BE49-F238E27FC236}">
                <a16:creationId xmlns:a16="http://schemas.microsoft.com/office/drawing/2014/main" id="{070DD3E8-0BCC-9DC4-860C-F69EEF53E4D1}"/>
              </a:ext>
            </a:extLst>
          </p:cNvPr>
          <p:cNvPicPr>
            <a:picLocks noChangeAspect="1"/>
          </p:cNvPicPr>
          <p:nvPr/>
        </p:nvPicPr>
        <p:blipFill>
          <a:blip r:embed="rId9"/>
          <a:stretch>
            <a:fillRect/>
          </a:stretch>
        </p:blipFill>
        <p:spPr>
          <a:xfrm>
            <a:off x="1676592" y="4336375"/>
            <a:ext cx="5170775" cy="1535724"/>
          </a:xfrm>
          <a:prstGeom prst="rect">
            <a:avLst/>
          </a:prstGeom>
        </p:spPr>
      </p:pic>
      <p:pic>
        <p:nvPicPr>
          <p:cNvPr id="50" name="Picture 49" descr="A screenshot of a cell phone&#10;&#10;AI-generated content may be incorrect.">
            <a:extLst>
              <a:ext uri="{FF2B5EF4-FFF2-40B4-BE49-F238E27FC236}">
                <a16:creationId xmlns:a16="http://schemas.microsoft.com/office/drawing/2014/main" id="{96AA49B1-23A6-2280-D02F-7AB7BBCD38C1}"/>
              </a:ext>
            </a:extLst>
          </p:cNvPr>
          <p:cNvPicPr>
            <a:picLocks noChangeAspect="1"/>
          </p:cNvPicPr>
          <p:nvPr/>
        </p:nvPicPr>
        <p:blipFill>
          <a:blip r:embed="rId10"/>
          <a:stretch>
            <a:fillRect/>
          </a:stretch>
        </p:blipFill>
        <p:spPr>
          <a:xfrm>
            <a:off x="10724472" y="2748420"/>
            <a:ext cx="1311584" cy="2574755"/>
          </a:xfrm>
          <a:prstGeom prst="rect">
            <a:avLst/>
          </a:prstGeom>
        </p:spPr>
      </p:pic>
    </p:spTree>
    <p:extLst>
      <p:ext uri="{BB962C8B-B14F-4D97-AF65-F5344CB8AC3E}">
        <p14:creationId xmlns:p14="http://schemas.microsoft.com/office/powerpoint/2010/main" val="203395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linds(horizontal)">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blinds(horizontal)">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blinds(horizontal)">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blinds(horizontal)">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blinds(horizontal)">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blinds(horizontal)">
                                      <p:cBhvr>
                                        <p:cTn id="4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6632E-C1CC-A3C0-2A85-DA79118BD2BD}"/>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CFFB80AE-CABA-B510-F654-1774D2F094A1}"/>
              </a:ext>
            </a:extLst>
          </p:cNvPr>
          <p:cNvSpPr>
            <a:spLocks noGrp="1"/>
          </p:cNvSpPr>
          <p:nvPr>
            <p:ph type="title"/>
          </p:nvPr>
        </p:nvSpPr>
        <p:spPr>
          <a:xfrm>
            <a:off x="468489" y="104836"/>
            <a:ext cx="11255022" cy="667808"/>
          </a:xfrm>
        </p:spPr>
        <p:txBody>
          <a:bodyPr/>
          <a:lstStyle/>
          <a:p>
            <a:r>
              <a:rPr lang="en-US" dirty="0">
                <a:latin typeface="Poppins"/>
                <a:cs typeface="Poppins"/>
              </a:rPr>
              <a:t>DDD - Tactical Design Decisions</a:t>
            </a:r>
            <a:endParaRPr lang="en-US" dirty="0"/>
          </a:p>
        </p:txBody>
      </p:sp>
      <p:pic>
        <p:nvPicPr>
          <p:cNvPr id="22" name="Picture 2" descr="Tactical design decision tree">
            <a:extLst>
              <a:ext uri="{FF2B5EF4-FFF2-40B4-BE49-F238E27FC236}">
                <a16:creationId xmlns:a16="http://schemas.microsoft.com/office/drawing/2014/main" id="{36E8EF3E-0F7F-61EB-F436-D4390E5B3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9" y="1349739"/>
            <a:ext cx="4961204" cy="4895477"/>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a:extLst>
              <a:ext uri="{FF2B5EF4-FFF2-40B4-BE49-F238E27FC236}">
                <a16:creationId xmlns:a16="http://schemas.microsoft.com/office/drawing/2014/main" id="{94C0A696-1916-F0F1-8E73-64E682B83B25}"/>
              </a:ext>
            </a:extLst>
          </p:cNvPr>
          <p:cNvSpPr/>
          <p:nvPr/>
        </p:nvSpPr>
        <p:spPr>
          <a:xfrm>
            <a:off x="5393758" y="3429000"/>
            <a:ext cx="1993487" cy="23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4ED54386-9AD1-A2B7-C3CD-396E639B1FF5}"/>
              </a:ext>
            </a:extLst>
          </p:cNvPr>
          <p:cNvSpPr txBox="1">
            <a:spLocks/>
          </p:cNvSpPr>
          <p:nvPr/>
        </p:nvSpPr>
        <p:spPr>
          <a:xfrm>
            <a:off x="7608936" y="1349738"/>
            <a:ext cx="4536557" cy="4895477"/>
          </a:xfrm>
          <a:prstGeom prst="rect">
            <a:avLst/>
          </a:prstGeom>
          <a:ln w="22225">
            <a:solidFill>
              <a:schemeClr val="accent1"/>
            </a:solid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solidFill>
                  <a:schemeClr val="accent2"/>
                </a:solidFill>
                <a:latin typeface="Open Sans"/>
                <a:ea typeface="Open Sans"/>
                <a:cs typeface="Khula"/>
              </a:rPr>
              <a:t>Snacks Unlimited - Order Management</a:t>
            </a:r>
            <a:br>
              <a:rPr lang="en-US" sz="1800" b="1" dirty="0">
                <a:latin typeface="Open Sans"/>
                <a:ea typeface="Open Sans"/>
                <a:cs typeface="Khula"/>
              </a:rPr>
            </a:br>
            <a:endParaRPr lang="en-US" sz="1800" b="1" dirty="0">
              <a:latin typeface="Open Sans"/>
              <a:ea typeface="Open Sans"/>
              <a:cs typeface="Khula"/>
            </a:endParaRPr>
          </a:p>
          <a:p>
            <a:r>
              <a:rPr lang="en-US" b="1" dirty="0">
                <a:solidFill>
                  <a:schemeClr val="accent2"/>
                </a:solidFill>
                <a:latin typeface="Open Sans"/>
                <a:ea typeface="Open Sans"/>
                <a:cs typeface="Khula"/>
              </a:rPr>
              <a:t>Sub-domain:</a:t>
            </a:r>
            <a:r>
              <a:rPr lang="en-US" b="1" dirty="0">
                <a:latin typeface="Open Sans"/>
                <a:ea typeface="Open Sans"/>
                <a:cs typeface="Khula"/>
              </a:rPr>
              <a:t> </a:t>
            </a:r>
            <a:r>
              <a:rPr lang="en-US" dirty="0">
                <a:latin typeface="Open Sans"/>
                <a:ea typeface="Open Sans"/>
                <a:cs typeface="Khula"/>
              </a:rPr>
              <a:t>Supporting</a:t>
            </a:r>
          </a:p>
          <a:p>
            <a:r>
              <a:rPr lang="en-US" b="1" dirty="0">
                <a:solidFill>
                  <a:schemeClr val="accent2"/>
                </a:solidFill>
                <a:latin typeface="Open Sans"/>
                <a:ea typeface="Open Sans"/>
                <a:cs typeface="Khula"/>
              </a:rPr>
              <a:t>Decision: </a:t>
            </a:r>
            <a:br>
              <a:rPr lang="en-US" b="1" dirty="0">
                <a:solidFill>
                  <a:schemeClr val="accent2"/>
                </a:solidFill>
                <a:latin typeface="Open Sans"/>
                <a:ea typeface="Open Sans"/>
                <a:cs typeface="Khula"/>
              </a:rPr>
            </a:br>
            <a:r>
              <a:rPr lang="en-US" dirty="0">
                <a:solidFill>
                  <a:schemeClr val="tx1"/>
                </a:solidFill>
                <a:latin typeface="Open Sans"/>
                <a:ea typeface="Open Sans"/>
                <a:cs typeface="Khula"/>
              </a:rPr>
              <a:t>Use </a:t>
            </a:r>
            <a:r>
              <a:rPr lang="en-US" i="1" dirty="0">
                <a:solidFill>
                  <a:schemeClr val="tx1"/>
                </a:solidFill>
                <a:latin typeface="Open Sans"/>
                <a:ea typeface="Open Sans"/>
                <a:cs typeface="Khula"/>
              </a:rPr>
              <a:t>domain model pattern </a:t>
            </a:r>
            <a:r>
              <a:rPr lang="en-US" dirty="0">
                <a:solidFill>
                  <a:schemeClr val="tx1"/>
                </a:solidFill>
                <a:latin typeface="Open Sans"/>
                <a:ea typeface="Open Sans"/>
                <a:cs typeface="Khula"/>
              </a:rPr>
              <a:t>and </a:t>
            </a:r>
            <a:r>
              <a:rPr lang="en-US" i="1" dirty="0">
                <a:solidFill>
                  <a:schemeClr val="tx1"/>
                </a:solidFill>
                <a:latin typeface="Open Sans"/>
                <a:ea typeface="Open Sans"/>
                <a:cs typeface="Khula"/>
              </a:rPr>
              <a:t>CQRS architectural pattern</a:t>
            </a:r>
            <a:r>
              <a:rPr lang="en-US" dirty="0">
                <a:solidFill>
                  <a:schemeClr val="tx1"/>
                </a:solidFill>
                <a:latin typeface="Open Sans"/>
                <a:ea typeface="Open Sans"/>
                <a:cs typeface="Khula"/>
              </a:rPr>
              <a:t>.</a:t>
            </a:r>
          </a:p>
          <a:p>
            <a:r>
              <a:rPr lang="en-US" b="1" dirty="0">
                <a:solidFill>
                  <a:schemeClr val="accent2"/>
                </a:solidFill>
                <a:latin typeface="Open Sans"/>
                <a:ea typeface="Open Sans"/>
                <a:cs typeface="Khula"/>
              </a:rPr>
              <a:t>Why: </a:t>
            </a:r>
          </a:p>
          <a:p>
            <a:pPr marL="285750" indent="-285750">
              <a:buFontTx/>
              <a:buChar char="-"/>
            </a:pPr>
            <a:r>
              <a:rPr lang="en-US" dirty="0">
                <a:solidFill>
                  <a:schemeClr val="tx1"/>
                </a:solidFill>
                <a:latin typeface="Open Sans"/>
                <a:ea typeface="Open Sans"/>
                <a:cs typeface="Khula"/>
              </a:rPr>
              <a:t>Quickly scale taking order commands from hungry snackers</a:t>
            </a:r>
          </a:p>
          <a:p>
            <a:pPr marL="285750" indent="-285750">
              <a:buFontTx/>
              <a:buChar char="-"/>
            </a:pPr>
            <a:r>
              <a:rPr lang="en-US" dirty="0">
                <a:solidFill>
                  <a:schemeClr val="tx1"/>
                </a:solidFill>
                <a:latin typeface="Open Sans"/>
                <a:ea typeface="Open Sans"/>
                <a:cs typeface="Khula"/>
              </a:rPr>
              <a:t>Different persistent models to optimize handling snack order commands AND fulfilling snack customer orders</a:t>
            </a:r>
          </a:p>
          <a:p>
            <a:r>
              <a:rPr lang="en-US" b="1" dirty="0">
                <a:solidFill>
                  <a:schemeClr val="accent2"/>
                </a:solidFill>
                <a:latin typeface="Open Sans"/>
                <a:ea typeface="Open Sans"/>
                <a:cs typeface="Khula"/>
              </a:rPr>
              <a:t>Solution:</a:t>
            </a:r>
          </a:p>
          <a:p>
            <a:pPr marL="285750" indent="-285750">
              <a:buFontTx/>
              <a:buChar char="-"/>
            </a:pPr>
            <a:r>
              <a:rPr lang="en-US" dirty="0">
                <a:solidFill>
                  <a:schemeClr val="tx1"/>
                </a:solidFill>
                <a:latin typeface="Open Sans"/>
                <a:ea typeface="Open Sans"/>
                <a:cs typeface="Khula"/>
              </a:rPr>
              <a:t>Components: </a:t>
            </a:r>
            <a:br>
              <a:rPr lang="en-US" dirty="0">
                <a:solidFill>
                  <a:schemeClr val="tx1"/>
                </a:solidFill>
                <a:latin typeface="Open Sans"/>
                <a:ea typeface="Open Sans"/>
                <a:cs typeface="Khula"/>
              </a:rPr>
            </a:br>
            <a:r>
              <a:rPr lang="en-US" i="1" dirty="0">
                <a:solidFill>
                  <a:schemeClr val="tx1"/>
                </a:solidFill>
                <a:latin typeface="Open Sans"/>
                <a:ea typeface="Open Sans"/>
                <a:cs typeface="Khula"/>
              </a:rPr>
              <a:t>snack-order-commands (commands/writes)</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snack-customer-orders (query/read)</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snack-order-processor (DDD Aggregates)</a:t>
            </a:r>
            <a:endParaRPr lang="en-US" dirty="0">
              <a:solidFill>
                <a:schemeClr val="tx1"/>
              </a:solidFill>
              <a:latin typeface="Open Sans"/>
              <a:ea typeface="Open Sans"/>
              <a:cs typeface="Khula"/>
            </a:endParaRPr>
          </a:p>
          <a:p>
            <a:pPr marL="285750" indent="-285750">
              <a:buFontTx/>
              <a:buChar char="-"/>
            </a:pPr>
            <a:r>
              <a:rPr lang="en-US" dirty="0">
                <a:solidFill>
                  <a:schemeClr val="tx1"/>
                </a:solidFill>
                <a:latin typeface="Open Sans"/>
                <a:ea typeface="Open Sans"/>
                <a:cs typeface="Khula"/>
              </a:rPr>
              <a:t>Tech Stack: </a:t>
            </a:r>
            <a:br>
              <a:rPr lang="en-US" dirty="0">
                <a:solidFill>
                  <a:schemeClr val="tx1"/>
                </a:solidFill>
                <a:latin typeface="Open Sans"/>
                <a:ea typeface="Open Sans"/>
                <a:cs typeface="Khula"/>
              </a:rPr>
            </a:br>
            <a:r>
              <a:rPr lang="en-US" dirty="0">
                <a:solidFill>
                  <a:schemeClr val="tx1"/>
                </a:solidFill>
                <a:latin typeface="Open Sans"/>
                <a:ea typeface="Open Sans"/>
                <a:cs typeface="Khula"/>
              </a:rPr>
              <a:t>Kafka, </a:t>
            </a:r>
            <a:r>
              <a:rPr lang="en-US" dirty="0" err="1">
                <a:solidFill>
                  <a:schemeClr val="tx1"/>
                </a:solidFill>
                <a:latin typeface="Open Sans"/>
                <a:ea typeface="Open Sans"/>
                <a:cs typeface="Khula"/>
              </a:rPr>
              <a:t>Debezium</a:t>
            </a:r>
            <a:r>
              <a:rPr lang="en-US" dirty="0">
                <a:solidFill>
                  <a:schemeClr val="tx1"/>
                </a:solidFill>
                <a:latin typeface="Open Sans"/>
                <a:ea typeface="Open Sans"/>
                <a:cs typeface="Khula"/>
              </a:rPr>
              <a:t> CDC, and Kafka Streams OR Flink SQL to decouple </a:t>
            </a:r>
            <a:r>
              <a:rPr lang="en-US" i="1" dirty="0">
                <a:solidFill>
                  <a:schemeClr val="tx1"/>
                </a:solidFill>
                <a:latin typeface="Open Sans"/>
                <a:ea typeface="Open Sans"/>
                <a:cs typeface="Khula"/>
              </a:rPr>
              <a:t>CQRS services</a:t>
            </a:r>
            <a:r>
              <a:rPr lang="en-US" dirty="0">
                <a:solidFill>
                  <a:schemeClr val="tx1"/>
                </a:solidFill>
                <a:latin typeface="Open Sans"/>
                <a:ea typeface="Open Sans"/>
                <a:cs typeface="Khula"/>
              </a:rPr>
              <a:t>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MySQL, MongoDB,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Spring Boot, Gradle</a:t>
            </a:r>
          </a:p>
          <a:p>
            <a:pPr marL="285750" indent="-285750">
              <a:buFontTx/>
              <a:buChar char="-"/>
            </a:pPr>
            <a:endParaRPr lang="en-US" dirty="0">
              <a:solidFill>
                <a:schemeClr val="tx1"/>
              </a:solidFill>
              <a:latin typeface="Open Sans"/>
              <a:ea typeface="Open Sans"/>
              <a:cs typeface="Khula"/>
            </a:endParaRPr>
          </a:p>
          <a:p>
            <a:pPr marL="285750" indent="-285750">
              <a:buFontTx/>
              <a:buChar char="-"/>
            </a:pPr>
            <a:endParaRPr lang="en-US" b="1" dirty="0">
              <a:solidFill>
                <a:schemeClr val="accent2"/>
              </a:solidFill>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25" name="Picture 24">
            <a:extLst>
              <a:ext uri="{FF2B5EF4-FFF2-40B4-BE49-F238E27FC236}">
                <a16:creationId xmlns:a16="http://schemas.microsoft.com/office/drawing/2014/main" id="{60B43537-A3C0-278B-618E-D4939E7B2972}"/>
              </a:ext>
            </a:extLst>
          </p:cNvPr>
          <p:cNvPicPr>
            <a:picLocks noChangeAspect="1"/>
          </p:cNvPicPr>
          <p:nvPr/>
        </p:nvPicPr>
        <p:blipFill>
          <a:blip r:embed="rId4"/>
          <a:stretch>
            <a:fillRect/>
          </a:stretch>
        </p:blipFill>
        <p:spPr>
          <a:xfrm>
            <a:off x="4203122" y="880130"/>
            <a:ext cx="3235710" cy="1220692"/>
          </a:xfrm>
          <a:prstGeom prst="rect">
            <a:avLst/>
          </a:prstGeom>
        </p:spPr>
      </p:pic>
      <p:sp>
        <p:nvSpPr>
          <p:cNvPr id="26" name="TextBox 25">
            <a:extLst>
              <a:ext uri="{FF2B5EF4-FFF2-40B4-BE49-F238E27FC236}">
                <a16:creationId xmlns:a16="http://schemas.microsoft.com/office/drawing/2014/main" id="{D87C57A2-18F1-BAF2-944E-8D1180F818BF}"/>
              </a:ext>
            </a:extLst>
          </p:cNvPr>
          <p:cNvSpPr txBox="1"/>
          <p:nvPr/>
        </p:nvSpPr>
        <p:spPr>
          <a:xfrm>
            <a:off x="7294880" y="5506720"/>
            <a:ext cx="184731" cy="369332"/>
          </a:xfrm>
          <a:prstGeom prst="rect">
            <a:avLst/>
          </a:prstGeom>
          <a:noFill/>
        </p:spPr>
        <p:txBody>
          <a:bodyPr wrap="none" rtlCol="0">
            <a:spAutoFit/>
          </a:bodyPr>
          <a:lstStyle/>
          <a:p>
            <a:endParaRPr lang="en-US"/>
          </a:p>
        </p:txBody>
      </p:sp>
      <p:cxnSp>
        <p:nvCxnSpPr>
          <p:cNvPr id="3" name="Elbow Connector 2">
            <a:extLst>
              <a:ext uri="{FF2B5EF4-FFF2-40B4-BE49-F238E27FC236}">
                <a16:creationId xmlns:a16="http://schemas.microsoft.com/office/drawing/2014/main" id="{981B1AAA-A58D-6C1F-FC6A-73BC0E9AC98D}"/>
              </a:ext>
            </a:extLst>
          </p:cNvPr>
          <p:cNvCxnSpPr>
            <a:cxnSpLocks/>
          </p:cNvCxnSpPr>
          <p:nvPr/>
        </p:nvCxnSpPr>
        <p:spPr>
          <a:xfrm>
            <a:off x="3306726" y="1784906"/>
            <a:ext cx="694393" cy="298982"/>
          </a:xfrm>
          <a:prstGeom prst="bentConnector3">
            <a:avLst>
              <a:gd name="adj1" fmla="val 100530"/>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922285B-98B4-3228-893F-8DBDB68DCF2D}"/>
              </a:ext>
            </a:extLst>
          </p:cNvPr>
          <p:cNvCxnSpPr>
            <a:cxnSpLocks/>
          </p:cNvCxnSpPr>
          <p:nvPr/>
        </p:nvCxnSpPr>
        <p:spPr>
          <a:xfrm rot="5400000">
            <a:off x="3264398" y="2727776"/>
            <a:ext cx="514954" cy="175118"/>
          </a:xfrm>
          <a:prstGeom prst="bentConnector3">
            <a:avLst>
              <a:gd name="adj1" fmla="val -5748"/>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C9A850AC-0956-CC27-61A4-0A0F3D85972B}"/>
              </a:ext>
            </a:extLst>
          </p:cNvPr>
          <p:cNvCxnSpPr>
            <a:cxnSpLocks/>
          </p:cNvCxnSpPr>
          <p:nvPr/>
        </p:nvCxnSpPr>
        <p:spPr>
          <a:xfrm>
            <a:off x="3774992" y="4042325"/>
            <a:ext cx="792462" cy="614735"/>
          </a:xfrm>
          <a:prstGeom prst="bentConnector3">
            <a:avLst>
              <a:gd name="adj1" fmla="val 99643"/>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8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0-#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0-#ppt_w/2"/>
                                          </p:val>
                                        </p:tav>
                                        <p:tav tm="100000">
                                          <p:val>
                                            <p:strVal val="#ppt_x"/>
                                          </p:val>
                                        </p:tav>
                                      </p:tavLst>
                                    </p:anim>
                                    <p:anim calcmode="lin" valueType="num">
                                      <p:cBhvr additive="base">
                                        <p:cTn id="35"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4 + 1 Architectural View Model </a:t>
            </a:r>
            <a:endParaRPr lang="en-US" dirty="0"/>
          </a:p>
        </p:txBody>
      </p:sp>
      <p:pic>
        <p:nvPicPr>
          <p:cNvPr id="3" name="Picture 2">
            <a:extLst>
              <a:ext uri="{FF2B5EF4-FFF2-40B4-BE49-F238E27FC236}">
                <a16:creationId xmlns:a16="http://schemas.microsoft.com/office/drawing/2014/main" id="{DB0C4945-BB75-242C-509E-A09E769C1D02}"/>
              </a:ext>
            </a:extLst>
          </p:cNvPr>
          <p:cNvPicPr>
            <a:picLocks noChangeAspect="1"/>
          </p:cNvPicPr>
          <p:nvPr/>
        </p:nvPicPr>
        <p:blipFill>
          <a:blip r:embed="rId3"/>
          <a:stretch>
            <a:fillRect/>
          </a:stretch>
        </p:blipFill>
        <p:spPr>
          <a:xfrm>
            <a:off x="10970305" y="23812"/>
            <a:ext cx="1131038" cy="1131038"/>
          </a:xfrm>
          <a:prstGeom prst="rect">
            <a:avLst/>
          </a:prstGeom>
        </p:spPr>
      </p:pic>
      <p:pic>
        <p:nvPicPr>
          <p:cNvPr id="6146" name="Picture 2">
            <a:extLst>
              <a:ext uri="{FF2B5EF4-FFF2-40B4-BE49-F238E27FC236}">
                <a16:creationId xmlns:a16="http://schemas.microsoft.com/office/drawing/2014/main" id="{1C3BC699-3AF0-33E2-9999-2FBE9FAD0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6" y="2207477"/>
            <a:ext cx="5285239" cy="3463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B90E49-9BDF-2003-ECCA-FC32E0801441}"/>
              </a:ext>
            </a:extLst>
          </p:cNvPr>
          <p:cNvSpPr txBox="1"/>
          <p:nvPr/>
        </p:nvSpPr>
        <p:spPr>
          <a:xfrm>
            <a:off x="8495414" y="1357998"/>
            <a:ext cx="2363468" cy="646331"/>
          </a:xfrm>
          <a:prstGeom prst="rect">
            <a:avLst/>
          </a:prstGeom>
          <a:noFill/>
        </p:spPr>
        <p:txBody>
          <a:bodyPr wrap="none" rtlCol="0">
            <a:spAutoFit/>
          </a:bodyPr>
          <a:lstStyle/>
          <a:p>
            <a:r>
              <a:rPr lang="en-US" dirty="0"/>
              <a:t>Logical – State Diagram</a:t>
            </a:r>
          </a:p>
          <a:p>
            <a:pPr algn="ctr"/>
            <a:r>
              <a:rPr lang="en-US" dirty="0"/>
              <a:t>Customer Order</a:t>
            </a:r>
          </a:p>
        </p:txBody>
      </p:sp>
      <p:sp>
        <p:nvSpPr>
          <p:cNvPr id="7" name="Right Arrow 6">
            <a:extLst>
              <a:ext uri="{FF2B5EF4-FFF2-40B4-BE49-F238E27FC236}">
                <a16:creationId xmlns:a16="http://schemas.microsoft.com/office/drawing/2014/main" id="{D6CBF507-FF26-20DA-5383-5EBD525739E2}"/>
              </a:ext>
            </a:extLst>
          </p:cNvPr>
          <p:cNvSpPr/>
          <p:nvPr/>
        </p:nvSpPr>
        <p:spPr>
          <a:xfrm>
            <a:off x="5741365" y="3654942"/>
            <a:ext cx="1477926" cy="2498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C7EC40-3DE7-0F12-BB17-8BE303C5C824}"/>
              </a:ext>
            </a:extLst>
          </p:cNvPr>
          <p:cNvPicPr>
            <a:picLocks noChangeAspect="1"/>
          </p:cNvPicPr>
          <p:nvPr/>
        </p:nvPicPr>
        <p:blipFill>
          <a:blip r:embed="rId5"/>
          <a:stretch>
            <a:fillRect/>
          </a:stretch>
        </p:blipFill>
        <p:spPr>
          <a:xfrm>
            <a:off x="7495551" y="2207477"/>
            <a:ext cx="4189630" cy="3759777"/>
          </a:xfrm>
          <a:prstGeom prst="rect">
            <a:avLst/>
          </a:prstGeom>
        </p:spPr>
      </p:pic>
      <p:sp>
        <p:nvSpPr>
          <p:cNvPr id="10" name="TextBox 9">
            <a:extLst>
              <a:ext uri="{FF2B5EF4-FFF2-40B4-BE49-F238E27FC236}">
                <a16:creationId xmlns:a16="http://schemas.microsoft.com/office/drawing/2014/main" id="{97F80CF7-D143-9C81-5016-5C91134C1CEF}"/>
              </a:ext>
            </a:extLst>
          </p:cNvPr>
          <p:cNvSpPr txBox="1"/>
          <p:nvPr/>
        </p:nvSpPr>
        <p:spPr>
          <a:xfrm>
            <a:off x="500385" y="710233"/>
            <a:ext cx="4044697" cy="1323439"/>
          </a:xfrm>
          <a:prstGeom prst="rect">
            <a:avLst/>
          </a:prstGeom>
          <a:noFill/>
        </p:spPr>
        <p:txBody>
          <a:bodyPr wrap="none" rtlCol="0">
            <a:spAutoFit/>
          </a:bodyPr>
          <a:lstStyle/>
          <a:p>
            <a:r>
              <a:rPr lang="en-US" sz="1600" dirty="0">
                <a:solidFill>
                  <a:schemeClr val="accent2"/>
                </a:solidFill>
                <a:latin typeface="Comic Sans MS" panose="030F0902030302020204" pitchFamily="66" charset="0"/>
              </a:rPr>
              <a:t>Sprinkle in UML to complete the picture</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Logical (state, class)</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Process (sequence, activity, flow)</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Development (package, modularity)</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Physical (deployment, infrastructure)</a:t>
            </a:r>
          </a:p>
        </p:txBody>
      </p:sp>
    </p:spTree>
    <p:extLst>
      <p:ext uri="{BB962C8B-B14F-4D97-AF65-F5344CB8AC3E}">
        <p14:creationId xmlns:p14="http://schemas.microsoft.com/office/powerpoint/2010/main" val="9867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C4 Model (Context)</a:t>
            </a:r>
            <a:endParaRPr lang="en-US" dirty="0"/>
          </a:p>
        </p:txBody>
      </p:sp>
      <p:pic>
        <p:nvPicPr>
          <p:cNvPr id="5" name="Picture 4">
            <a:extLst>
              <a:ext uri="{FF2B5EF4-FFF2-40B4-BE49-F238E27FC236}">
                <a16:creationId xmlns:a16="http://schemas.microsoft.com/office/drawing/2014/main" id="{D28C2C2F-04FA-C1DE-A67D-FE74011A4352}"/>
              </a:ext>
            </a:extLst>
          </p:cNvPr>
          <p:cNvPicPr>
            <a:picLocks noChangeAspect="1"/>
          </p:cNvPicPr>
          <p:nvPr/>
        </p:nvPicPr>
        <p:blipFill>
          <a:blip r:embed="rId3"/>
          <a:stretch>
            <a:fillRect/>
          </a:stretch>
        </p:blipFill>
        <p:spPr>
          <a:xfrm>
            <a:off x="10202414" y="23812"/>
            <a:ext cx="1989586" cy="1475379"/>
          </a:xfrm>
          <a:prstGeom prst="rect">
            <a:avLst/>
          </a:prstGeom>
        </p:spPr>
      </p:pic>
      <p:pic>
        <p:nvPicPr>
          <p:cNvPr id="13" name="Picture 12">
            <a:extLst>
              <a:ext uri="{FF2B5EF4-FFF2-40B4-BE49-F238E27FC236}">
                <a16:creationId xmlns:a16="http://schemas.microsoft.com/office/drawing/2014/main" id="{2148744C-083A-9AFD-C1E0-74747C4346B4}"/>
              </a:ext>
            </a:extLst>
          </p:cNvPr>
          <p:cNvPicPr>
            <a:picLocks noChangeAspect="1"/>
          </p:cNvPicPr>
          <p:nvPr/>
        </p:nvPicPr>
        <p:blipFill>
          <a:blip r:embed="rId4"/>
          <a:stretch>
            <a:fillRect/>
          </a:stretch>
        </p:blipFill>
        <p:spPr>
          <a:xfrm>
            <a:off x="4660243" y="536429"/>
            <a:ext cx="1201994" cy="1211100"/>
          </a:xfrm>
          <a:prstGeom prst="rect">
            <a:avLst/>
          </a:prstGeom>
        </p:spPr>
      </p:pic>
      <p:pic>
        <p:nvPicPr>
          <p:cNvPr id="14" name="Picture 13">
            <a:extLst>
              <a:ext uri="{FF2B5EF4-FFF2-40B4-BE49-F238E27FC236}">
                <a16:creationId xmlns:a16="http://schemas.microsoft.com/office/drawing/2014/main" id="{B1AEADE5-C53B-D2ED-2376-F167CF44024C}"/>
              </a:ext>
            </a:extLst>
          </p:cNvPr>
          <p:cNvPicPr>
            <a:picLocks noChangeAspect="1"/>
          </p:cNvPicPr>
          <p:nvPr/>
        </p:nvPicPr>
        <p:blipFill>
          <a:blip r:embed="rId5"/>
          <a:stretch>
            <a:fillRect/>
          </a:stretch>
        </p:blipFill>
        <p:spPr>
          <a:xfrm>
            <a:off x="4446597" y="1680436"/>
            <a:ext cx="1649403" cy="2243598"/>
          </a:xfrm>
          <a:prstGeom prst="rect">
            <a:avLst/>
          </a:prstGeom>
        </p:spPr>
      </p:pic>
      <p:pic>
        <p:nvPicPr>
          <p:cNvPr id="15" name="Picture 14">
            <a:extLst>
              <a:ext uri="{FF2B5EF4-FFF2-40B4-BE49-F238E27FC236}">
                <a16:creationId xmlns:a16="http://schemas.microsoft.com/office/drawing/2014/main" id="{8D3BBC28-B5D6-AB70-EFD4-7E1C916FDD3A}"/>
              </a:ext>
            </a:extLst>
          </p:cNvPr>
          <p:cNvPicPr>
            <a:picLocks noChangeAspect="1"/>
          </p:cNvPicPr>
          <p:nvPr/>
        </p:nvPicPr>
        <p:blipFill>
          <a:blip r:embed="rId6"/>
          <a:stretch>
            <a:fillRect/>
          </a:stretch>
        </p:blipFill>
        <p:spPr>
          <a:xfrm>
            <a:off x="1294676" y="4667890"/>
            <a:ext cx="7772400" cy="1238812"/>
          </a:xfrm>
          <a:prstGeom prst="rect">
            <a:avLst/>
          </a:prstGeom>
        </p:spPr>
      </p:pic>
      <p:pic>
        <p:nvPicPr>
          <p:cNvPr id="16" name="Picture 15">
            <a:extLst>
              <a:ext uri="{FF2B5EF4-FFF2-40B4-BE49-F238E27FC236}">
                <a16:creationId xmlns:a16="http://schemas.microsoft.com/office/drawing/2014/main" id="{BB1A7329-AAC6-B000-E6B2-03623976D3B6}"/>
              </a:ext>
            </a:extLst>
          </p:cNvPr>
          <p:cNvPicPr>
            <a:picLocks noChangeAspect="1"/>
          </p:cNvPicPr>
          <p:nvPr/>
        </p:nvPicPr>
        <p:blipFill>
          <a:blip r:embed="rId7"/>
          <a:stretch>
            <a:fillRect/>
          </a:stretch>
        </p:blipFill>
        <p:spPr>
          <a:xfrm>
            <a:off x="2452073" y="4943226"/>
            <a:ext cx="2510187" cy="972583"/>
          </a:xfrm>
          <a:prstGeom prst="rect">
            <a:avLst/>
          </a:prstGeom>
        </p:spPr>
      </p:pic>
      <p:pic>
        <p:nvPicPr>
          <p:cNvPr id="17" name="Picture 16">
            <a:extLst>
              <a:ext uri="{FF2B5EF4-FFF2-40B4-BE49-F238E27FC236}">
                <a16:creationId xmlns:a16="http://schemas.microsoft.com/office/drawing/2014/main" id="{B2F63CF3-6E71-0A96-7EAE-9CA316729F86}"/>
              </a:ext>
            </a:extLst>
          </p:cNvPr>
          <p:cNvPicPr>
            <a:picLocks noChangeAspect="1"/>
          </p:cNvPicPr>
          <p:nvPr/>
        </p:nvPicPr>
        <p:blipFill>
          <a:blip r:embed="rId8"/>
          <a:stretch>
            <a:fillRect/>
          </a:stretch>
        </p:blipFill>
        <p:spPr>
          <a:xfrm>
            <a:off x="5407743" y="4957170"/>
            <a:ext cx="2510187" cy="944694"/>
          </a:xfrm>
          <a:prstGeom prst="rect">
            <a:avLst/>
          </a:prstGeom>
        </p:spPr>
      </p:pic>
      <p:pic>
        <p:nvPicPr>
          <p:cNvPr id="19" name="Picture 18">
            <a:extLst>
              <a:ext uri="{FF2B5EF4-FFF2-40B4-BE49-F238E27FC236}">
                <a16:creationId xmlns:a16="http://schemas.microsoft.com/office/drawing/2014/main" id="{0471FBBC-9454-49F5-B729-216835C25591}"/>
              </a:ext>
            </a:extLst>
          </p:cNvPr>
          <p:cNvPicPr>
            <a:picLocks noChangeAspect="1"/>
          </p:cNvPicPr>
          <p:nvPr/>
        </p:nvPicPr>
        <p:blipFill>
          <a:blip r:embed="rId9"/>
          <a:stretch>
            <a:fillRect/>
          </a:stretch>
        </p:blipFill>
        <p:spPr>
          <a:xfrm>
            <a:off x="1848465" y="3361414"/>
            <a:ext cx="2598132" cy="1352820"/>
          </a:xfrm>
          <a:prstGeom prst="rect">
            <a:avLst/>
          </a:prstGeom>
        </p:spPr>
      </p:pic>
      <p:pic>
        <p:nvPicPr>
          <p:cNvPr id="21" name="Picture 20">
            <a:extLst>
              <a:ext uri="{FF2B5EF4-FFF2-40B4-BE49-F238E27FC236}">
                <a16:creationId xmlns:a16="http://schemas.microsoft.com/office/drawing/2014/main" id="{0A1ECA27-A02B-4A9E-DF3A-B2AF7458F009}"/>
              </a:ext>
            </a:extLst>
          </p:cNvPr>
          <p:cNvPicPr>
            <a:picLocks noChangeAspect="1"/>
          </p:cNvPicPr>
          <p:nvPr/>
        </p:nvPicPr>
        <p:blipFill>
          <a:blip r:embed="rId10"/>
          <a:stretch>
            <a:fillRect/>
          </a:stretch>
        </p:blipFill>
        <p:spPr>
          <a:xfrm>
            <a:off x="6037231" y="3361414"/>
            <a:ext cx="2569698" cy="1352820"/>
          </a:xfrm>
          <a:prstGeom prst="rect">
            <a:avLst/>
          </a:prstGeom>
        </p:spPr>
      </p:pic>
    </p:spTree>
    <p:extLst>
      <p:ext uri="{BB962C8B-B14F-4D97-AF65-F5344CB8AC3E}">
        <p14:creationId xmlns:p14="http://schemas.microsoft.com/office/powerpoint/2010/main" val="40354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215340"/>
            <a:ext cx="11255022" cy="4427319"/>
          </a:xfrm>
        </p:spPr>
        <p:txBody>
          <a:bodyPr>
            <a:normAutofit/>
          </a:bodyPr>
          <a:lstStyle/>
          <a:p>
            <a:r>
              <a:rPr lang="en-US" b="0" dirty="0"/>
              <a:t>Building something that </a:t>
            </a:r>
            <a:r>
              <a:rPr lang="en-US" dirty="0"/>
              <a:t>STICKS</a:t>
            </a:r>
            <a:r>
              <a:rPr lang="en-US" b="0" dirty="0"/>
              <a:t>, </a:t>
            </a:r>
            <a:br>
              <a:rPr lang="en-US" b="0" dirty="0"/>
            </a:br>
            <a:br>
              <a:rPr lang="en-US" b="0" dirty="0"/>
            </a:br>
            <a:br>
              <a:rPr lang="en-US" b="0" dirty="0"/>
            </a:br>
            <a:br>
              <a:rPr lang="en-US" b="0" dirty="0"/>
            </a:br>
            <a:r>
              <a:rPr lang="en-US" b="0" dirty="0"/>
              <a:t>through a story you </a:t>
            </a:r>
            <a:r>
              <a:rPr lang="en-US" dirty="0"/>
              <a:t>CONNECT</a:t>
            </a:r>
            <a:r>
              <a:rPr lang="en-US" b="0" dirty="0"/>
              <a:t> with, </a:t>
            </a:r>
            <a:br>
              <a:rPr lang="en-US" b="0" dirty="0"/>
            </a:br>
            <a:br>
              <a:rPr lang="en-US" b="0" dirty="0"/>
            </a:br>
            <a:br>
              <a:rPr lang="en-US" b="0" dirty="0"/>
            </a:br>
            <a:br>
              <a:rPr lang="en-US" b="0" dirty="0"/>
            </a:br>
            <a:r>
              <a:rPr lang="en-US" b="0" dirty="0"/>
              <a:t>using solution methods that </a:t>
            </a:r>
            <a:r>
              <a:rPr lang="en-US" dirty="0"/>
              <a:t>WORK</a:t>
            </a:r>
            <a:r>
              <a:rPr lang="en-US" b="0" dirty="0"/>
              <a:t>.</a:t>
            </a:r>
          </a:p>
        </p:txBody>
      </p:sp>
      <p:sp>
        <p:nvSpPr>
          <p:cNvPr id="6" name="Title 1">
            <a:extLst>
              <a:ext uri="{FF2B5EF4-FFF2-40B4-BE49-F238E27FC236}">
                <a16:creationId xmlns:a16="http://schemas.microsoft.com/office/drawing/2014/main" id="{63A50AFF-06E6-F1A6-4824-BFC512864B2D}"/>
              </a:ext>
            </a:extLst>
          </p:cNvPr>
          <p:cNvSpPr txBox="1">
            <a:spLocks/>
          </p:cNvSpPr>
          <p:nvPr/>
        </p:nvSpPr>
        <p:spPr>
          <a:xfrm>
            <a:off x="468489" y="221674"/>
            <a:ext cx="11255022" cy="7542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a:solidFill>
                  <a:srgbClr val="005596"/>
                </a:solidFill>
                <a:latin typeface="Poppins" pitchFamily="2" charset="77"/>
                <a:ea typeface="+mj-ea"/>
                <a:cs typeface="Poppins" pitchFamily="2" charset="77"/>
              </a:defRPr>
            </a:lvl1pPr>
          </a:lstStyle>
          <a:p>
            <a:r>
              <a:rPr lang="en-US" dirty="0"/>
              <a:t>A Solution Journey</a:t>
            </a:r>
          </a:p>
        </p:txBody>
      </p:sp>
    </p:spTree>
    <p:extLst>
      <p:ext uri="{BB962C8B-B14F-4D97-AF65-F5344CB8AC3E}">
        <p14:creationId xmlns:p14="http://schemas.microsoft.com/office/powerpoint/2010/main" val="2376376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8207680" cy="512617"/>
          </a:xfrm>
        </p:spPr>
        <p:txBody>
          <a:bodyPr>
            <a:normAutofit fontScale="90000"/>
          </a:bodyPr>
          <a:lstStyle/>
          <a:p>
            <a:r>
              <a:rPr lang="en-US" dirty="0">
                <a:latin typeface="Poppins"/>
                <a:cs typeface="Poppins"/>
              </a:rPr>
              <a:t>C4 Model (Container)</a:t>
            </a:r>
            <a:endParaRPr lang="en-US" dirty="0"/>
          </a:p>
        </p:txBody>
      </p:sp>
      <p:pic>
        <p:nvPicPr>
          <p:cNvPr id="4" name="Picture 3">
            <a:extLst>
              <a:ext uri="{FF2B5EF4-FFF2-40B4-BE49-F238E27FC236}">
                <a16:creationId xmlns:a16="http://schemas.microsoft.com/office/drawing/2014/main" id="{A660DAE5-7F17-62B9-C8F7-64A4F973E6D0}"/>
              </a:ext>
            </a:extLst>
          </p:cNvPr>
          <p:cNvPicPr>
            <a:picLocks noChangeAspect="1"/>
          </p:cNvPicPr>
          <p:nvPr/>
        </p:nvPicPr>
        <p:blipFill>
          <a:blip r:embed="rId3"/>
          <a:stretch>
            <a:fillRect/>
          </a:stretch>
        </p:blipFill>
        <p:spPr>
          <a:xfrm>
            <a:off x="269240" y="536428"/>
            <a:ext cx="10835640" cy="5955933"/>
          </a:xfrm>
          <a:prstGeom prst="rect">
            <a:avLst/>
          </a:prstGeom>
        </p:spPr>
      </p:pic>
      <p:pic>
        <p:nvPicPr>
          <p:cNvPr id="3" name="Picture 2">
            <a:extLst>
              <a:ext uri="{FF2B5EF4-FFF2-40B4-BE49-F238E27FC236}">
                <a16:creationId xmlns:a16="http://schemas.microsoft.com/office/drawing/2014/main" id="{B3DD5BB5-92BF-C13E-0D2C-819D59935F9A}"/>
              </a:ext>
            </a:extLst>
          </p:cNvPr>
          <p:cNvPicPr>
            <a:picLocks noChangeAspect="1"/>
          </p:cNvPicPr>
          <p:nvPr/>
        </p:nvPicPr>
        <p:blipFill>
          <a:blip r:embed="rId4"/>
          <a:stretch>
            <a:fillRect/>
          </a:stretch>
        </p:blipFill>
        <p:spPr>
          <a:xfrm>
            <a:off x="10202414" y="23812"/>
            <a:ext cx="1989586" cy="1475379"/>
          </a:xfrm>
          <a:prstGeom prst="rect">
            <a:avLst/>
          </a:prstGeom>
        </p:spPr>
      </p:pic>
    </p:spTree>
    <p:extLst>
      <p:ext uri="{BB962C8B-B14F-4D97-AF65-F5344CB8AC3E}">
        <p14:creationId xmlns:p14="http://schemas.microsoft.com/office/powerpoint/2010/main" val="158919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10546324" cy="512617"/>
          </a:xfrm>
        </p:spPr>
        <p:txBody>
          <a:bodyPr>
            <a:normAutofit fontScale="90000"/>
          </a:bodyPr>
          <a:lstStyle/>
          <a:p>
            <a:r>
              <a:rPr lang="en-US" dirty="0">
                <a:latin typeface="Poppins"/>
                <a:cs typeface="Poppins"/>
              </a:rPr>
              <a:t>Streams Topology (Component)</a:t>
            </a:r>
            <a:endParaRPr lang="en-US" dirty="0"/>
          </a:p>
        </p:txBody>
      </p:sp>
      <p:pic>
        <p:nvPicPr>
          <p:cNvPr id="1026" name="Picture 2">
            <a:extLst>
              <a:ext uri="{FF2B5EF4-FFF2-40B4-BE49-F238E27FC236}">
                <a16:creationId xmlns:a16="http://schemas.microsoft.com/office/drawing/2014/main" id="{FBE7B808-03C3-511E-888A-CFE231FFF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1784" y="536429"/>
            <a:ext cx="4408431" cy="62977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65A2FB2-CECF-7D6B-ECB9-5CD82CAABD8D}"/>
              </a:ext>
            </a:extLst>
          </p:cNvPr>
          <p:cNvPicPr>
            <a:picLocks noChangeAspect="1"/>
          </p:cNvPicPr>
          <p:nvPr/>
        </p:nvPicPr>
        <p:blipFill>
          <a:blip r:embed="rId4"/>
          <a:stretch>
            <a:fillRect/>
          </a:stretch>
        </p:blipFill>
        <p:spPr>
          <a:xfrm>
            <a:off x="10202414" y="23812"/>
            <a:ext cx="1989586" cy="1475379"/>
          </a:xfrm>
          <a:prstGeom prst="rect">
            <a:avLst/>
          </a:prstGeom>
        </p:spPr>
      </p:pic>
    </p:spTree>
    <p:extLst>
      <p:ext uri="{BB962C8B-B14F-4D97-AF65-F5344CB8AC3E}">
        <p14:creationId xmlns:p14="http://schemas.microsoft.com/office/powerpoint/2010/main" val="3877464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376FA-D9E7-224B-AE27-EE8128A57B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98579-8BDF-28CC-0116-89DA4BE15AF0}"/>
              </a:ext>
            </a:extLst>
          </p:cNvPr>
          <p:cNvSpPr>
            <a:spLocks noGrp="1"/>
          </p:cNvSpPr>
          <p:nvPr>
            <p:ph type="title"/>
          </p:nvPr>
        </p:nvSpPr>
        <p:spPr>
          <a:xfrm>
            <a:off x="415325" y="23812"/>
            <a:ext cx="10546324" cy="512617"/>
          </a:xfrm>
        </p:spPr>
        <p:txBody>
          <a:bodyPr>
            <a:normAutofit fontScale="90000"/>
          </a:bodyPr>
          <a:lstStyle/>
          <a:p>
            <a:r>
              <a:rPr lang="en-US" dirty="0" err="1">
                <a:latin typeface="Poppins"/>
                <a:cs typeface="Poppins"/>
              </a:rPr>
              <a:t>FlinkSQL</a:t>
            </a:r>
            <a:r>
              <a:rPr lang="en-US" dirty="0">
                <a:latin typeface="Poppins"/>
                <a:cs typeface="Poppins"/>
              </a:rPr>
              <a:t> Job Overview (Component)</a:t>
            </a:r>
            <a:endParaRPr lang="en-US" dirty="0"/>
          </a:p>
        </p:txBody>
      </p:sp>
      <p:pic>
        <p:nvPicPr>
          <p:cNvPr id="4" name="Picture 3" descr="A blue rectangle with black text&#10;&#10;AI-generated content may be incorrect.">
            <a:extLst>
              <a:ext uri="{FF2B5EF4-FFF2-40B4-BE49-F238E27FC236}">
                <a16:creationId xmlns:a16="http://schemas.microsoft.com/office/drawing/2014/main" id="{1857CB98-BFC4-870F-9F9F-D2AAD923DE2A}"/>
              </a:ext>
            </a:extLst>
          </p:cNvPr>
          <p:cNvPicPr>
            <a:picLocks noChangeAspect="1"/>
          </p:cNvPicPr>
          <p:nvPr/>
        </p:nvPicPr>
        <p:blipFill>
          <a:blip r:embed="rId3"/>
          <a:stretch>
            <a:fillRect/>
          </a:stretch>
        </p:blipFill>
        <p:spPr>
          <a:xfrm>
            <a:off x="0" y="2804084"/>
            <a:ext cx="12191351" cy="2834792"/>
          </a:xfrm>
          <a:prstGeom prst="rect">
            <a:avLst/>
          </a:prstGeom>
        </p:spPr>
      </p:pic>
      <p:sp>
        <p:nvSpPr>
          <p:cNvPr id="5" name="TextBox 4">
            <a:extLst>
              <a:ext uri="{FF2B5EF4-FFF2-40B4-BE49-F238E27FC236}">
                <a16:creationId xmlns:a16="http://schemas.microsoft.com/office/drawing/2014/main" id="{9C923E71-BE6F-FCAC-52B1-B7A4F85A122E}"/>
              </a:ext>
            </a:extLst>
          </p:cNvPr>
          <p:cNvSpPr txBox="1"/>
          <p:nvPr/>
        </p:nvSpPr>
        <p:spPr>
          <a:xfrm>
            <a:off x="229001" y="2235682"/>
            <a:ext cx="1489574" cy="523220"/>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err="1"/>
              <a:t>Item_details</a:t>
            </a:r>
            <a:endParaRPr lang="en-US" sz="1400" dirty="0"/>
          </a:p>
        </p:txBody>
      </p:sp>
      <p:sp>
        <p:nvSpPr>
          <p:cNvPr id="6" name="TextBox 5">
            <a:extLst>
              <a:ext uri="{FF2B5EF4-FFF2-40B4-BE49-F238E27FC236}">
                <a16:creationId xmlns:a16="http://schemas.microsoft.com/office/drawing/2014/main" id="{400C135F-1DCC-172E-E2FB-64B3D37C1DA4}"/>
              </a:ext>
            </a:extLst>
          </p:cNvPr>
          <p:cNvSpPr txBox="1"/>
          <p:nvPr/>
        </p:nvSpPr>
        <p:spPr>
          <a:xfrm>
            <a:off x="3174882" y="1558665"/>
            <a:ext cx="1276119" cy="338554"/>
          </a:xfrm>
          <a:prstGeom prst="rect">
            <a:avLst/>
          </a:prstGeom>
          <a:noFill/>
        </p:spPr>
        <p:txBody>
          <a:bodyPr wrap="none" rtlCol="0">
            <a:spAutoFit/>
          </a:bodyPr>
          <a:lstStyle/>
          <a:p>
            <a:pPr algn="ctr"/>
            <a:r>
              <a:rPr lang="en-US" sz="1600" b="1" dirty="0"/>
              <a:t>CDC to Kafka</a:t>
            </a:r>
            <a:endParaRPr lang="en-US" sz="1600" dirty="0"/>
          </a:p>
        </p:txBody>
      </p:sp>
      <p:sp>
        <p:nvSpPr>
          <p:cNvPr id="7" name="TextBox 6">
            <a:extLst>
              <a:ext uri="{FF2B5EF4-FFF2-40B4-BE49-F238E27FC236}">
                <a16:creationId xmlns:a16="http://schemas.microsoft.com/office/drawing/2014/main" id="{04639D84-CE70-E3CA-9229-0CCFA055B315}"/>
              </a:ext>
            </a:extLst>
          </p:cNvPr>
          <p:cNvSpPr txBox="1"/>
          <p:nvPr/>
        </p:nvSpPr>
        <p:spPr>
          <a:xfrm>
            <a:off x="9272331" y="1558665"/>
            <a:ext cx="2224584" cy="338554"/>
          </a:xfrm>
          <a:prstGeom prst="rect">
            <a:avLst/>
          </a:prstGeom>
          <a:noFill/>
        </p:spPr>
        <p:txBody>
          <a:bodyPr wrap="none" rtlCol="0">
            <a:spAutoFit/>
          </a:bodyPr>
          <a:lstStyle/>
          <a:p>
            <a:pPr algn="ctr"/>
            <a:r>
              <a:rPr lang="en-US" sz="1600" b="1" dirty="0"/>
              <a:t>DDD Aggregate to Kafka</a:t>
            </a:r>
            <a:endParaRPr lang="en-US" sz="1600" dirty="0"/>
          </a:p>
        </p:txBody>
      </p:sp>
      <p:sp>
        <p:nvSpPr>
          <p:cNvPr id="13" name="Right Arrow 12">
            <a:extLst>
              <a:ext uri="{FF2B5EF4-FFF2-40B4-BE49-F238E27FC236}">
                <a16:creationId xmlns:a16="http://schemas.microsoft.com/office/drawing/2014/main" id="{DFC812A1-774D-163F-4C41-C30BF8563DEB}"/>
              </a:ext>
            </a:extLst>
          </p:cNvPr>
          <p:cNvSpPr/>
          <p:nvPr/>
        </p:nvSpPr>
        <p:spPr>
          <a:xfrm>
            <a:off x="318535" y="1836833"/>
            <a:ext cx="6539465" cy="1620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C055104-AC00-66BC-ADAF-0C196DBDB133}"/>
              </a:ext>
            </a:extLst>
          </p:cNvPr>
          <p:cNvSpPr/>
          <p:nvPr/>
        </p:nvSpPr>
        <p:spPr>
          <a:xfrm>
            <a:off x="6939281" y="1836833"/>
            <a:ext cx="5171440" cy="1753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143C0C6-6800-6E2E-A076-F22472AC2E3F}"/>
              </a:ext>
            </a:extLst>
          </p:cNvPr>
          <p:cNvSpPr txBox="1"/>
          <p:nvPr/>
        </p:nvSpPr>
        <p:spPr>
          <a:xfrm>
            <a:off x="229000" y="5638876"/>
            <a:ext cx="1489575" cy="523220"/>
          </a:xfrm>
          <a:prstGeom prst="rect">
            <a:avLst/>
          </a:prstGeom>
          <a:noFill/>
        </p:spPr>
        <p:txBody>
          <a:bodyPr wrap="none" rtlCol="0">
            <a:spAutoFit/>
          </a:bodyPr>
          <a:lstStyle/>
          <a:p>
            <a:pPr algn="ctr"/>
            <a:r>
              <a:rPr lang="en-US" sz="1400" b="1" dirty="0"/>
              <a:t>&lt;</a:t>
            </a:r>
            <a:r>
              <a:rPr lang="en-US" sz="1400" b="1" dirty="0" err="1"/>
              <a:t>kafka</a:t>
            </a:r>
            <a:r>
              <a:rPr lang="en-US" sz="1400" b="1" dirty="0"/>
              <a:t> topic&gt;</a:t>
            </a:r>
          </a:p>
          <a:p>
            <a:pPr algn="ctr"/>
            <a:r>
              <a:rPr lang="en-US" sz="1400" dirty="0" err="1"/>
              <a:t>Shipping_location</a:t>
            </a:r>
            <a:endParaRPr lang="en-US" sz="1400" dirty="0"/>
          </a:p>
        </p:txBody>
      </p:sp>
      <p:sp>
        <p:nvSpPr>
          <p:cNvPr id="16" name="TextBox 15">
            <a:extLst>
              <a:ext uri="{FF2B5EF4-FFF2-40B4-BE49-F238E27FC236}">
                <a16:creationId xmlns:a16="http://schemas.microsoft.com/office/drawing/2014/main" id="{163039B2-EB96-C7E5-463A-AE0FEE9D64F6}"/>
              </a:ext>
            </a:extLst>
          </p:cNvPr>
          <p:cNvSpPr txBox="1"/>
          <p:nvPr/>
        </p:nvSpPr>
        <p:spPr>
          <a:xfrm>
            <a:off x="2889015" y="5633506"/>
            <a:ext cx="1408665" cy="523220"/>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a:t>payment</a:t>
            </a:r>
          </a:p>
        </p:txBody>
      </p:sp>
      <p:sp>
        <p:nvSpPr>
          <p:cNvPr id="17" name="TextBox 16">
            <a:extLst>
              <a:ext uri="{FF2B5EF4-FFF2-40B4-BE49-F238E27FC236}">
                <a16:creationId xmlns:a16="http://schemas.microsoft.com/office/drawing/2014/main" id="{DC114E72-0982-843B-FD1C-F4C3B73C1057}"/>
              </a:ext>
            </a:extLst>
          </p:cNvPr>
          <p:cNvSpPr txBox="1"/>
          <p:nvPr/>
        </p:nvSpPr>
        <p:spPr>
          <a:xfrm>
            <a:off x="10651628" y="2235682"/>
            <a:ext cx="1489573" cy="738664"/>
          </a:xfrm>
          <a:prstGeom prst="rect">
            <a:avLst/>
          </a:prstGeom>
          <a:noFill/>
        </p:spPr>
        <p:txBody>
          <a:bodyPr wrap="square" rtlCol="0">
            <a:spAutoFit/>
          </a:bodyPr>
          <a:lstStyle/>
          <a:p>
            <a:pPr algn="ctr"/>
            <a:r>
              <a:rPr lang="en-US" sz="1400" b="1" dirty="0"/>
              <a:t>&lt;</a:t>
            </a:r>
            <a:r>
              <a:rPr lang="en-US" sz="1400" b="1" dirty="0" err="1"/>
              <a:t>kafka</a:t>
            </a:r>
            <a:r>
              <a:rPr lang="en-US" sz="1400" b="1" dirty="0"/>
              <a:t> topic&gt;</a:t>
            </a:r>
          </a:p>
          <a:p>
            <a:pPr algn="ctr"/>
            <a:r>
              <a:rPr lang="en-US" sz="1400" dirty="0"/>
              <a:t>customer-order-aggregate</a:t>
            </a:r>
          </a:p>
        </p:txBody>
      </p:sp>
      <p:pic>
        <p:nvPicPr>
          <p:cNvPr id="3" name="Picture 2">
            <a:extLst>
              <a:ext uri="{FF2B5EF4-FFF2-40B4-BE49-F238E27FC236}">
                <a16:creationId xmlns:a16="http://schemas.microsoft.com/office/drawing/2014/main" id="{4CF0AC83-C6B5-D73A-D738-3C79DD2DE4D3}"/>
              </a:ext>
            </a:extLst>
          </p:cNvPr>
          <p:cNvPicPr>
            <a:picLocks noChangeAspect="1"/>
          </p:cNvPicPr>
          <p:nvPr/>
        </p:nvPicPr>
        <p:blipFill>
          <a:blip r:embed="rId4"/>
          <a:stretch>
            <a:fillRect/>
          </a:stretch>
        </p:blipFill>
        <p:spPr>
          <a:xfrm>
            <a:off x="10202414" y="23812"/>
            <a:ext cx="1989586" cy="1475379"/>
          </a:xfrm>
          <a:prstGeom prst="rect">
            <a:avLst/>
          </a:prstGeom>
        </p:spPr>
      </p:pic>
    </p:spTree>
    <p:extLst>
      <p:ext uri="{BB962C8B-B14F-4D97-AF65-F5344CB8AC3E}">
        <p14:creationId xmlns:p14="http://schemas.microsoft.com/office/powerpoint/2010/main" val="1494977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1399B-3D51-CA26-D3A6-169D05297CB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60EAF48-CF72-88D2-3D2C-6BBA170CBB30}"/>
              </a:ext>
            </a:extLst>
          </p:cNvPr>
          <p:cNvPicPr>
            <a:picLocks noChangeAspect="1"/>
          </p:cNvPicPr>
          <p:nvPr/>
        </p:nvPicPr>
        <p:blipFill>
          <a:blip r:embed="rId3"/>
          <a:stretch>
            <a:fillRect/>
          </a:stretch>
        </p:blipFill>
        <p:spPr>
          <a:xfrm>
            <a:off x="10160" y="2313749"/>
            <a:ext cx="12192000" cy="2326171"/>
          </a:xfrm>
          <a:prstGeom prst="rect">
            <a:avLst/>
          </a:prstGeom>
        </p:spPr>
      </p:pic>
      <p:pic>
        <p:nvPicPr>
          <p:cNvPr id="8" name="Picture 7" descr="A cartoon of a wizard&#10;&#10;AI-generated content may be incorrect.">
            <a:extLst>
              <a:ext uri="{FF2B5EF4-FFF2-40B4-BE49-F238E27FC236}">
                <a16:creationId xmlns:a16="http://schemas.microsoft.com/office/drawing/2014/main" id="{1B321CFA-7CC1-FB0B-5361-8807BEB1D619}"/>
              </a:ext>
            </a:extLst>
          </p:cNvPr>
          <p:cNvPicPr>
            <a:picLocks noChangeAspect="1"/>
          </p:cNvPicPr>
          <p:nvPr/>
        </p:nvPicPr>
        <p:blipFill>
          <a:blip r:embed="rId4"/>
          <a:stretch>
            <a:fillRect/>
          </a:stretch>
        </p:blipFill>
        <p:spPr>
          <a:xfrm>
            <a:off x="5445269" y="2597334"/>
            <a:ext cx="1057621" cy="1000760"/>
          </a:xfrm>
          <a:prstGeom prst="rect">
            <a:avLst/>
          </a:prstGeom>
        </p:spPr>
      </p:pic>
      <p:pic>
        <p:nvPicPr>
          <p:cNvPr id="9" name="Picture 8">
            <a:hlinkClick r:id="rId5" action="ppaction://hlinksldjump"/>
            <a:extLst>
              <a:ext uri="{FF2B5EF4-FFF2-40B4-BE49-F238E27FC236}">
                <a16:creationId xmlns:a16="http://schemas.microsoft.com/office/drawing/2014/main" id="{9934A4B7-D73D-DE1A-4B2E-A3581A072060}"/>
              </a:ext>
            </a:extLst>
          </p:cNvPr>
          <p:cNvPicPr>
            <a:picLocks noChangeAspect="1"/>
          </p:cNvPicPr>
          <p:nvPr/>
        </p:nvPicPr>
        <p:blipFill>
          <a:blip r:embed="rId6"/>
          <a:stretch>
            <a:fillRect/>
          </a:stretch>
        </p:blipFill>
        <p:spPr>
          <a:xfrm>
            <a:off x="372455" y="1098818"/>
            <a:ext cx="1669333" cy="977312"/>
          </a:xfrm>
          <a:prstGeom prst="rect">
            <a:avLst/>
          </a:prstGeom>
        </p:spPr>
      </p:pic>
      <p:pic>
        <p:nvPicPr>
          <p:cNvPr id="10" name="Picture 9">
            <a:hlinkClick r:id="rId7" action="ppaction://hlinksldjump"/>
            <a:extLst>
              <a:ext uri="{FF2B5EF4-FFF2-40B4-BE49-F238E27FC236}">
                <a16:creationId xmlns:a16="http://schemas.microsoft.com/office/drawing/2014/main" id="{14FDD9C4-F302-178A-E9F6-B99845958C3D}"/>
              </a:ext>
            </a:extLst>
          </p:cNvPr>
          <p:cNvPicPr>
            <a:picLocks noChangeAspect="1"/>
          </p:cNvPicPr>
          <p:nvPr/>
        </p:nvPicPr>
        <p:blipFill>
          <a:blip r:embed="rId8"/>
          <a:stretch>
            <a:fillRect/>
          </a:stretch>
        </p:blipFill>
        <p:spPr>
          <a:xfrm>
            <a:off x="2801620" y="1096993"/>
            <a:ext cx="1601470" cy="979137"/>
          </a:xfrm>
          <a:prstGeom prst="rect">
            <a:avLst/>
          </a:prstGeom>
        </p:spPr>
      </p:pic>
      <p:pic>
        <p:nvPicPr>
          <p:cNvPr id="11" name="Picture 10">
            <a:hlinkClick r:id="rId9" action="ppaction://hlinksldjump"/>
            <a:extLst>
              <a:ext uri="{FF2B5EF4-FFF2-40B4-BE49-F238E27FC236}">
                <a16:creationId xmlns:a16="http://schemas.microsoft.com/office/drawing/2014/main" id="{8F963D5A-9B1C-88F0-957E-F7E7DBFAE7ED}"/>
              </a:ext>
            </a:extLst>
          </p:cNvPr>
          <p:cNvPicPr>
            <a:picLocks noChangeAspect="1"/>
          </p:cNvPicPr>
          <p:nvPr/>
        </p:nvPicPr>
        <p:blipFill>
          <a:blip r:embed="rId10"/>
          <a:stretch>
            <a:fillRect/>
          </a:stretch>
        </p:blipFill>
        <p:spPr>
          <a:xfrm>
            <a:off x="5203825" y="1096994"/>
            <a:ext cx="1601470" cy="979137"/>
          </a:xfrm>
          <a:prstGeom prst="rect">
            <a:avLst/>
          </a:prstGeom>
        </p:spPr>
      </p:pic>
      <p:pic>
        <p:nvPicPr>
          <p:cNvPr id="12" name="Picture 11">
            <a:hlinkClick r:id="rId11" action="ppaction://hlinksldjump"/>
            <a:extLst>
              <a:ext uri="{FF2B5EF4-FFF2-40B4-BE49-F238E27FC236}">
                <a16:creationId xmlns:a16="http://schemas.microsoft.com/office/drawing/2014/main" id="{8B683999-5669-6568-AB14-1BF0312163CE}"/>
              </a:ext>
            </a:extLst>
          </p:cNvPr>
          <p:cNvPicPr>
            <a:picLocks noChangeAspect="1"/>
          </p:cNvPicPr>
          <p:nvPr/>
        </p:nvPicPr>
        <p:blipFill>
          <a:blip r:embed="rId12"/>
          <a:stretch>
            <a:fillRect/>
          </a:stretch>
        </p:blipFill>
        <p:spPr>
          <a:xfrm>
            <a:off x="7632989" y="1096994"/>
            <a:ext cx="1601470" cy="979137"/>
          </a:xfrm>
          <a:prstGeom prst="rect">
            <a:avLst/>
          </a:prstGeom>
        </p:spPr>
      </p:pic>
      <p:pic>
        <p:nvPicPr>
          <p:cNvPr id="13" name="Picture 12">
            <a:hlinkClick r:id="rId13" action="ppaction://hlinksldjump"/>
            <a:extLst>
              <a:ext uri="{FF2B5EF4-FFF2-40B4-BE49-F238E27FC236}">
                <a16:creationId xmlns:a16="http://schemas.microsoft.com/office/drawing/2014/main" id="{11C0C53C-558E-7766-18D9-9489ED1A7B58}"/>
              </a:ext>
            </a:extLst>
          </p:cNvPr>
          <p:cNvPicPr>
            <a:picLocks noChangeAspect="1"/>
          </p:cNvPicPr>
          <p:nvPr/>
        </p:nvPicPr>
        <p:blipFill>
          <a:blip r:embed="rId14"/>
          <a:stretch>
            <a:fillRect/>
          </a:stretch>
        </p:blipFill>
        <p:spPr>
          <a:xfrm>
            <a:off x="10035194" y="1098818"/>
            <a:ext cx="1601470" cy="979137"/>
          </a:xfrm>
          <a:prstGeom prst="rect">
            <a:avLst/>
          </a:prstGeom>
        </p:spPr>
      </p:pic>
      <p:pic>
        <p:nvPicPr>
          <p:cNvPr id="14" name="Picture 13">
            <a:extLst>
              <a:ext uri="{FF2B5EF4-FFF2-40B4-BE49-F238E27FC236}">
                <a16:creationId xmlns:a16="http://schemas.microsoft.com/office/drawing/2014/main" id="{4F9923A6-4E71-29A3-A5BC-C101A6EDD748}"/>
              </a:ext>
            </a:extLst>
          </p:cNvPr>
          <p:cNvPicPr>
            <a:picLocks noChangeAspect="1"/>
          </p:cNvPicPr>
          <p:nvPr/>
        </p:nvPicPr>
        <p:blipFill>
          <a:blip r:embed="rId15"/>
          <a:stretch>
            <a:fillRect/>
          </a:stretch>
        </p:blipFill>
        <p:spPr>
          <a:xfrm>
            <a:off x="2629078" y="243840"/>
            <a:ext cx="1919594" cy="853153"/>
          </a:xfrm>
          <a:prstGeom prst="rect">
            <a:avLst/>
          </a:prstGeom>
        </p:spPr>
      </p:pic>
      <p:pic>
        <p:nvPicPr>
          <p:cNvPr id="15" name="Picture 14">
            <a:extLst>
              <a:ext uri="{FF2B5EF4-FFF2-40B4-BE49-F238E27FC236}">
                <a16:creationId xmlns:a16="http://schemas.microsoft.com/office/drawing/2014/main" id="{F169C322-A701-F0F8-B70E-550F84DA70D8}"/>
              </a:ext>
            </a:extLst>
          </p:cNvPr>
          <p:cNvPicPr>
            <a:picLocks noChangeAspect="1"/>
          </p:cNvPicPr>
          <p:nvPr/>
        </p:nvPicPr>
        <p:blipFill>
          <a:blip r:embed="rId16"/>
          <a:stretch>
            <a:fillRect/>
          </a:stretch>
        </p:blipFill>
        <p:spPr>
          <a:xfrm>
            <a:off x="5775325" y="303147"/>
            <a:ext cx="641350" cy="734538"/>
          </a:xfrm>
          <a:prstGeom prst="rect">
            <a:avLst/>
          </a:prstGeom>
        </p:spPr>
      </p:pic>
      <p:pic>
        <p:nvPicPr>
          <p:cNvPr id="16" name="Picture 15">
            <a:extLst>
              <a:ext uri="{FF2B5EF4-FFF2-40B4-BE49-F238E27FC236}">
                <a16:creationId xmlns:a16="http://schemas.microsoft.com/office/drawing/2014/main" id="{24BCF5B3-B14D-33F7-1ED7-497F4D164419}"/>
              </a:ext>
            </a:extLst>
          </p:cNvPr>
          <p:cNvPicPr>
            <a:picLocks noChangeAspect="1"/>
          </p:cNvPicPr>
          <p:nvPr/>
        </p:nvPicPr>
        <p:blipFill>
          <a:blip r:embed="rId17"/>
          <a:stretch>
            <a:fillRect/>
          </a:stretch>
        </p:blipFill>
        <p:spPr>
          <a:xfrm>
            <a:off x="8149568" y="243840"/>
            <a:ext cx="568311" cy="844348"/>
          </a:xfrm>
          <a:prstGeom prst="rect">
            <a:avLst/>
          </a:prstGeom>
        </p:spPr>
      </p:pic>
      <p:pic>
        <p:nvPicPr>
          <p:cNvPr id="18" name="Picture 17" descr="A gold star on a black background&#10;&#10;AI-generated content may be incorrect.">
            <a:extLst>
              <a:ext uri="{FF2B5EF4-FFF2-40B4-BE49-F238E27FC236}">
                <a16:creationId xmlns:a16="http://schemas.microsoft.com/office/drawing/2014/main" id="{BF5296F6-59D9-663C-E1E1-C07EDB9EAA05}"/>
              </a:ext>
            </a:extLst>
          </p:cNvPr>
          <p:cNvPicPr>
            <a:picLocks noChangeAspect="1"/>
          </p:cNvPicPr>
          <p:nvPr/>
        </p:nvPicPr>
        <p:blipFill>
          <a:blip r:embed="rId18"/>
          <a:stretch>
            <a:fillRect/>
          </a:stretch>
        </p:blipFill>
        <p:spPr>
          <a:xfrm>
            <a:off x="974713" y="1738051"/>
            <a:ext cx="467388" cy="443822"/>
          </a:xfrm>
          <a:prstGeom prst="rect">
            <a:avLst/>
          </a:prstGeom>
        </p:spPr>
      </p:pic>
      <p:pic>
        <p:nvPicPr>
          <p:cNvPr id="19" name="Picture 18" descr="A gold star on a black background&#10;&#10;AI-generated content may be incorrect.">
            <a:extLst>
              <a:ext uri="{FF2B5EF4-FFF2-40B4-BE49-F238E27FC236}">
                <a16:creationId xmlns:a16="http://schemas.microsoft.com/office/drawing/2014/main" id="{4090180F-D3A9-38B4-9C10-087203CE97E8}"/>
              </a:ext>
            </a:extLst>
          </p:cNvPr>
          <p:cNvPicPr>
            <a:picLocks noChangeAspect="1"/>
          </p:cNvPicPr>
          <p:nvPr/>
        </p:nvPicPr>
        <p:blipFill>
          <a:blip r:embed="rId18"/>
          <a:stretch>
            <a:fillRect/>
          </a:stretch>
        </p:blipFill>
        <p:spPr>
          <a:xfrm>
            <a:off x="3368661" y="1753080"/>
            <a:ext cx="467388" cy="443822"/>
          </a:xfrm>
          <a:prstGeom prst="rect">
            <a:avLst/>
          </a:prstGeom>
        </p:spPr>
      </p:pic>
      <p:pic>
        <p:nvPicPr>
          <p:cNvPr id="20" name="Picture 19" descr="A gold star on a black background&#10;&#10;AI-generated content may be incorrect.">
            <a:extLst>
              <a:ext uri="{FF2B5EF4-FFF2-40B4-BE49-F238E27FC236}">
                <a16:creationId xmlns:a16="http://schemas.microsoft.com/office/drawing/2014/main" id="{9320A5A1-B263-1A4D-776A-EFE429F4404C}"/>
              </a:ext>
            </a:extLst>
          </p:cNvPr>
          <p:cNvPicPr>
            <a:picLocks noChangeAspect="1"/>
          </p:cNvPicPr>
          <p:nvPr/>
        </p:nvPicPr>
        <p:blipFill>
          <a:blip r:embed="rId18"/>
          <a:stretch>
            <a:fillRect/>
          </a:stretch>
        </p:blipFill>
        <p:spPr>
          <a:xfrm>
            <a:off x="5770866" y="1742464"/>
            <a:ext cx="467388" cy="443822"/>
          </a:xfrm>
          <a:prstGeom prst="rect">
            <a:avLst/>
          </a:prstGeom>
        </p:spPr>
      </p:pic>
      <p:pic>
        <p:nvPicPr>
          <p:cNvPr id="21" name="Picture 20" descr="A gold star on a black background&#10;&#10;AI-generated content may be incorrect.">
            <a:extLst>
              <a:ext uri="{FF2B5EF4-FFF2-40B4-BE49-F238E27FC236}">
                <a16:creationId xmlns:a16="http://schemas.microsoft.com/office/drawing/2014/main" id="{F60B4E48-F641-77C1-1286-0EFA0418F4A2}"/>
              </a:ext>
            </a:extLst>
          </p:cNvPr>
          <p:cNvPicPr>
            <a:picLocks noChangeAspect="1"/>
          </p:cNvPicPr>
          <p:nvPr/>
        </p:nvPicPr>
        <p:blipFill>
          <a:blip r:embed="rId18"/>
          <a:stretch>
            <a:fillRect/>
          </a:stretch>
        </p:blipFill>
        <p:spPr>
          <a:xfrm>
            <a:off x="8200030" y="1760713"/>
            <a:ext cx="467388" cy="443822"/>
          </a:xfrm>
          <a:prstGeom prst="rect">
            <a:avLst/>
          </a:prstGeom>
        </p:spPr>
      </p:pic>
    </p:spTree>
    <p:extLst>
      <p:ext uri="{BB962C8B-B14F-4D97-AF65-F5344CB8AC3E}">
        <p14:creationId xmlns:p14="http://schemas.microsoft.com/office/powerpoint/2010/main" val="424142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95833E-6 -3.7037E-7 C 0.03594 0.06111 0.07201 0.12245 0.10573 0.12176 C 0.13946 0.12107 0.17097 0.05903 0.20248 -0.00278 " pathEditMode="relative" rAng="0" ptsTypes="AAA">
                                      <p:cBhvr>
                                        <p:cTn id="6" dur="2000" fill="hold"/>
                                        <p:tgtEl>
                                          <p:spTgt spid="8"/>
                                        </p:tgtEl>
                                        <p:attrNameLst>
                                          <p:attrName>ppt_x</p:attrName>
                                          <p:attrName>ppt_y</p:attrName>
                                        </p:attrNameLst>
                                      </p:cBhvr>
                                      <p:rCtr x="10117" y="5949"/>
                                    </p:animMotion>
                                  </p:childTnLst>
                                </p:cTn>
                              </p:par>
                            </p:childTnLst>
                          </p:cTn>
                        </p:par>
                        <p:par>
                          <p:cTn id="7" fill="hold">
                            <p:stCondLst>
                              <p:cond delay="2000"/>
                            </p:stCondLst>
                            <p:childTnLst>
                              <p:par>
                                <p:cTn id="8" presetID="3" presetClass="entr" presetSubtype="10"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par>
                          <p:cTn id="11" fill="hold">
                            <p:stCondLst>
                              <p:cond delay="2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Demo the Result</a:t>
            </a:r>
            <a:endParaRPr lang="en-US" dirty="0"/>
          </a:p>
        </p:txBody>
      </p:sp>
      <p:sp>
        <p:nvSpPr>
          <p:cNvPr id="3" name="Subtitle 2">
            <a:extLst>
              <a:ext uri="{FF2B5EF4-FFF2-40B4-BE49-F238E27FC236}">
                <a16:creationId xmlns:a16="http://schemas.microsoft.com/office/drawing/2014/main" id="{C4F42AB0-7336-6527-EB08-9929EB8559DC}"/>
              </a:ext>
            </a:extLst>
          </p:cNvPr>
          <p:cNvSpPr>
            <a:spLocks noGrp="1"/>
          </p:cNvSpPr>
          <p:nvPr>
            <p:ph type="subTitle" idx="1"/>
          </p:nvPr>
        </p:nvSpPr>
        <p:spPr>
          <a:xfrm>
            <a:off x="705913" y="3540213"/>
            <a:ext cx="10081536" cy="508001"/>
          </a:xfrm>
        </p:spPr>
        <p:txBody>
          <a:bodyPr>
            <a:normAutofit/>
          </a:bodyPr>
          <a:lstStyle/>
          <a:p>
            <a:r>
              <a:rPr lang="en-US" dirty="0"/>
              <a:t>“The Playground”</a:t>
            </a:r>
          </a:p>
        </p:txBody>
      </p:sp>
    </p:spTree>
    <p:extLst>
      <p:ext uri="{BB962C8B-B14F-4D97-AF65-F5344CB8AC3E}">
        <p14:creationId xmlns:p14="http://schemas.microsoft.com/office/powerpoint/2010/main" val="4115210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72920AC-E3D9-E06E-AA68-58732B003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0"/>
            <a:ext cx="10758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D0AFC232-120B-BC07-C786-1018C9391162}"/>
              </a:ext>
            </a:extLst>
          </p:cNvPr>
          <p:cNvSpPr txBox="1"/>
          <p:nvPr/>
        </p:nvSpPr>
        <p:spPr>
          <a:xfrm>
            <a:off x="-11017" y="6231931"/>
            <a:ext cx="3244723"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 with Kafka Platform</a:t>
            </a:r>
          </a:p>
          <a:p>
            <a:endParaRPr lang="en-US" b="1" dirty="0">
              <a:solidFill>
                <a:schemeClr val="accent2"/>
              </a:solidFill>
            </a:endParaRPr>
          </a:p>
        </p:txBody>
      </p:sp>
    </p:spTree>
    <p:extLst>
      <p:ext uri="{BB962C8B-B14F-4D97-AF65-F5344CB8AC3E}">
        <p14:creationId xmlns:p14="http://schemas.microsoft.com/office/powerpoint/2010/main" val="75159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BDDD949-373E-1182-0594-3C7786E9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0"/>
            <a:ext cx="10758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F90A88-A03E-461F-8B42-E3AE6209F3AC}"/>
              </a:ext>
            </a:extLst>
          </p:cNvPr>
          <p:cNvSpPr txBox="1"/>
          <p:nvPr/>
        </p:nvSpPr>
        <p:spPr>
          <a:xfrm>
            <a:off x="-9393" y="6233703"/>
            <a:ext cx="4228852"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Playgrounds with </a:t>
            </a:r>
            <a:r>
              <a:rPr lang="en-US" b="1" dirty="0" err="1">
                <a:solidFill>
                  <a:schemeClr val="accent2"/>
                </a:solidFill>
              </a:rPr>
              <a:t>Redpanda</a:t>
            </a:r>
            <a:r>
              <a:rPr lang="en-US" b="1" dirty="0">
                <a:solidFill>
                  <a:schemeClr val="accent2"/>
                </a:solidFill>
              </a:rPr>
              <a:t> Platform (Kafka-compatible)</a:t>
            </a:r>
          </a:p>
        </p:txBody>
      </p:sp>
    </p:spTree>
    <p:extLst>
      <p:ext uri="{BB962C8B-B14F-4D97-AF65-F5344CB8AC3E}">
        <p14:creationId xmlns:p14="http://schemas.microsoft.com/office/powerpoint/2010/main" val="1296538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A5B3D-03A0-9958-DF38-922D20BBF23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8A68328-6F1A-B5CA-36C9-576DDAEB3D76}"/>
              </a:ext>
            </a:extLst>
          </p:cNvPr>
          <p:cNvPicPr>
            <a:picLocks noChangeAspect="1"/>
          </p:cNvPicPr>
          <p:nvPr/>
        </p:nvPicPr>
        <p:blipFill>
          <a:blip r:embed="rId3"/>
          <a:stretch>
            <a:fillRect/>
          </a:stretch>
        </p:blipFill>
        <p:spPr>
          <a:xfrm>
            <a:off x="10160" y="2313749"/>
            <a:ext cx="12192000" cy="2326171"/>
          </a:xfrm>
          <a:prstGeom prst="rect">
            <a:avLst/>
          </a:prstGeom>
        </p:spPr>
      </p:pic>
      <p:pic>
        <p:nvPicPr>
          <p:cNvPr id="8" name="Picture 7" descr="A cartoon of a wizard&#10;&#10;AI-generated content may be incorrect.">
            <a:extLst>
              <a:ext uri="{FF2B5EF4-FFF2-40B4-BE49-F238E27FC236}">
                <a16:creationId xmlns:a16="http://schemas.microsoft.com/office/drawing/2014/main" id="{C6974305-B2D8-7169-68F9-4B3B682723AE}"/>
              </a:ext>
            </a:extLst>
          </p:cNvPr>
          <p:cNvPicPr>
            <a:picLocks noChangeAspect="1"/>
          </p:cNvPicPr>
          <p:nvPr/>
        </p:nvPicPr>
        <p:blipFill>
          <a:blip r:embed="rId4"/>
          <a:stretch>
            <a:fillRect/>
          </a:stretch>
        </p:blipFill>
        <p:spPr>
          <a:xfrm>
            <a:off x="7904912" y="2584268"/>
            <a:ext cx="1057621" cy="1000760"/>
          </a:xfrm>
          <a:prstGeom prst="rect">
            <a:avLst/>
          </a:prstGeom>
        </p:spPr>
      </p:pic>
      <p:pic>
        <p:nvPicPr>
          <p:cNvPr id="9" name="Picture 8">
            <a:hlinkClick r:id="rId5" action="ppaction://hlinksldjump"/>
            <a:extLst>
              <a:ext uri="{FF2B5EF4-FFF2-40B4-BE49-F238E27FC236}">
                <a16:creationId xmlns:a16="http://schemas.microsoft.com/office/drawing/2014/main" id="{90D0364C-5E00-CE8B-FB1A-9D03B412BEDD}"/>
              </a:ext>
            </a:extLst>
          </p:cNvPr>
          <p:cNvPicPr>
            <a:picLocks noChangeAspect="1"/>
          </p:cNvPicPr>
          <p:nvPr/>
        </p:nvPicPr>
        <p:blipFill>
          <a:blip r:embed="rId6"/>
          <a:stretch>
            <a:fillRect/>
          </a:stretch>
        </p:blipFill>
        <p:spPr>
          <a:xfrm>
            <a:off x="372455" y="1098818"/>
            <a:ext cx="1669333" cy="977312"/>
          </a:xfrm>
          <a:prstGeom prst="rect">
            <a:avLst/>
          </a:prstGeom>
        </p:spPr>
      </p:pic>
      <p:pic>
        <p:nvPicPr>
          <p:cNvPr id="10" name="Picture 9">
            <a:hlinkClick r:id="rId7" action="ppaction://hlinksldjump"/>
            <a:extLst>
              <a:ext uri="{FF2B5EF4-FFF2-40B4-BE49-F238E27FC236}">
                <a16:creationId xmlns:a16="http://schemas.microsoft.com/office/drawing/2014/main" id="{5824BBFA-2903-728F-3CDC-CCE657335AEA}"/>
              </a:ext>
            </a:extLst>
          </p:cNvPr>
          <p:cNvPicPr>
            <a:picLocks noChangeAspect="1"/>
          </p:cNvPicPr>
          <p:nvPr/>
        </p:nvPicPr>
        <p:blipFill>
          <a:blip r:embed="rId8"/>
          <a:stretch>
            <a:fillRect/>
          </a:stretch>
        </p:blipFill>
        <p:spPr>
          <a:xfrm>
            <a:off x="2801620" y="1096993"/>
            <a:ext cx="1601470" cy="979137"/>
          </a:xfrm>
          <a:prstGeom prst="rect">
            <a:avLst/>
          </a:prstGeom>
        </p:spPr>
      </p:pic>
      <p:pic>
        <p:nvPicPr>
          <p:cNvPr id="11" name="Picture 10">
            <a:hlinkClick r:id="rId9" action="ppaction://hlinksldjump"/>
            <a:extLst>
              <a:ext uri="{FF2B5EF4-FFF2-40B4-BE49-F238E27FC236}">
                <a16:creationId xmlns:a16="http://schemas.microsoft.com/office/drawing/2014/main" id="{65F76EAE-8DEE-58EB-54FD-6750C12E10CE}"/>
              </a:ext>
            </a:extLst>
          </p:cNvPr>
          <p:cNvPicPr>
            <a:picLocks noChangeAspect="1"/>
          </p:cNvPicPr>
          <p:nvPr/>
        </p:nvPicPr>
        <p:blipFill>
          <a:blip r:embed="rId10"/>
          <a:stretch>
            <a:fillRect/>
          </a:stretch>
        </p:blipFill>
        <p:spPr>
          <a:xfrm>
            <a:off x="5203825" y="1096994"/>
            <a:ext cx="1601470" cy="979137"/>
          </a:xfrm>
          <a:prstGeom prst="rect">
            <a:avLst/>
          </a:prstGeom>
        </p:spPr>
      </p:pic>
      <p:pic>
        <p:nvPicPr>
          <p:cNvPr id="12" name="Picture 11">
            <a:hlinkClick r:id="rId11" action="ppaction://hlinksldjump"/>
            <a:extLst>
              <a:ext uri="{FF2B5EF4-FFF2-40B4-BE49-F238E27FC236}">
                <a16:creationId xmlns:a16="http://schemas.microsoft.com/office/drawing/2014/main" id="{871A4C4B-3237-DE6A-AD99-06D19EACAE4C}"/>
              </a:ext>
            </a:extLst>
          </p:cNvPr>
          <p:cNvPicPr>
            <a:picLocks noChangeAspect="1"/>
          </p:cNvPicPr>
          <p:nvPr/>
        </p:nvPicPr>
        <p:blipFill>
          <a:blip r:embed="rId12"/>
          <a:stretch>
            <a:fillRect/>
          </a:stretch>
        </p:blipFill>
        <p:spPr>
          <a:xfrm>
            <a:off x="7632989" y="1096994"/>
            <a:ext cx="1601470" cy="979137"/>
          </a:xfrm>
          <a:prstGeom prst="rect">
            <a:avLst/>
          </a:prstGeom>
        </p:spPr>
      </p:pic>
      <p:pic>
        <p:nvPicPr>
          <p:cNvPr id="13" name="Picture 12">
            <a:hlinkClick r:id="rId13" action="ppaction://hlinksldjump"/>
            <a:extLst>
              <a:ext uri="{FF2B5EF4-FFF2-40B4-BE49-F238E27FC236}">
                <a16:creationId xmlns:a16="http://schemas.microsoft.com/office/drawing/2014/main" id="{7747A439-3946-7809-A512-E7C071C9B7E6}"/>
              </a:ext>
            </a:extLst>
          </p:cNvPr>
          <p:cNvPicPr>
            <a:picLocks noChangeAspect="1"/>
          </p:cNvPicPr>
          <p:nvPr/>
        </p:nvPicPr>
        <p:blipFill>
          <a:blip r:embed="rId14"/>
          <a:stretch>
            <a:fillRect/>
          </a:stretch>
        </p:blipFill>
        <p:spPr>
          <a:xfrm>
            <a:off x="10035194" y="1098818"/>
            <a:ext cx="1601470" cy="979137"/>
          </a:xfrm>
          <a:prstGeom prst="rect">
            <a:avLst/>
          </a:prstGeom>
        </p:spPr>
      </p:pic>
      <p:pic>
        <p:nvPicPr>
          <p:cNvPr id="14" name="Picture 13">
            <a:extLst>
              <a:ext uri="{FF2B5EF4-FFF2-40B4-BE49-F238E27FC236}">
                <a16:creationId xmlns:a16="http://schemas.microsoft.com/office/drawing/2014/main" id="{77329540-C3DB-7645-8411-08E5845B845C}"/>
              </a:ext>
            </a:extLst>
          </p:cNvPr>
          <p:cNvPicPr>
            <a:picLocks noChangeAspect="1"/>
          </p:cNvPicPr>
          <p:nvPr/>
        </p:nvPicPr>
        <p:blipFill>
          <a:blip r:embed="rId15"/>
          <a:stretch>
            <a:fillRect/>
          </a:stretch>
        </p:blipFill>
        <p:spPr>
          <a:xfrm>
            <a:off x="2629078" y="243840"/>
            <a:ext cx="1919594" cy="853153"/>
          </a:xfrm>
          <a:prstGeom prst="rect">
            <a:avLst/>
          </a:prstGeom>
        </p:spPr>
      </p:pic>
      <p:pic>
        <p:nvPicPr>
          <p:cNvPr id="15" name="Picture 14">
            <a:extLst>
              <a:ext uri="{FF2B5EF4-FFF2-40B4-BE49-F238E27FC236}">
                <a16:creationId xmlns:a16="http://schemas.microsoft.com/office/drawing/2014/main" id="{D7D4494A-AD65-55AB-78F6-4D0D597C4D76}"/>
              </a:ext>
            </a:extLst>
          </p:cNvPr>
          <p:cNvPicPr>
            <a:picLocks noChangeAspect="1"/>
          </p:cNvPicPr>
          <p:nvPr/>
        </p:nvPicPr>
        <p:blipFill>
          <a:blip r:embed="rId16"/>
          <a:stretch>
            <a:fillRect/>
          </a:stretch>
        </p:blipFill>
        <p:spPr>
          <a:xfrm>
            <a:off x="5775325" y="303147"/>
            <a:ext cx="641350" cy="734538"/>
          </a:xfrm>
          <a:prstGeom prst="rect">
            <a:avLst/>
          </a:prstGeom>
        </p:spPr>
      </p:pic>
      <p:pic>
        <p:nvPicPr>
          <p:cNvPr id="16" name="Picture 15">
            <a:extLst>
              <a:ext uri="{FF2B5EF4-FFF2-40B4-BE49-F238E27FC236}">
                <a16:creationId xmlns:a16="http://schemas.microsoft.com/office/drawing/2014/main" id="{A4061532-7291-9094-32D2-1054DF60D8B7}"/>
              </a:ext>
            </a:extLst>
          </p:cNvPr>
          <p:cNvPicPr>
            <a:picLocks noChangeAspect="1"/>
          </p:cNvPicPr>
          <p:nvPr/>
        </p:nvPicPr>
        <p:blipFill>
          <a:blip r:embed="rId17"/>
          <a:stretch>
            <a:fillRect/>
          </a:stretch>
        </p:blipFill>
        <p:spPr>
          <a:xfrm>
            <a:off x="8149568" y="243840"/>
            <a:ext cx="568311" cy="844348"/>
          </a:xfrm>
          <a:prstGeom prst="rect">
            <a:avLst/>
          </a:prstGeom>
        </p:spPr>
      </p:pic>
      <p:pic>
        <p:nvPicPr>
          <p:cNvPr id="17" name="Picture 16">
            <a:extLst>
              <a:ext uri="{FF2B5EF4-FFF2-40B4-BE49-F238E27FC236}">
                <a16:creationId xmlns:a16="http://schemas.microsoft.com/office/drawing/2014/main" id="{74E762B5-4711-20DB-C3DB-FC570522F3AE}"/>
              </a:ext>
            </a:extLst>
          </p:cNvPr>
          <p:cNvPicPr>
            <a:picLocks noChangeAspect="1"/>
          </p:cNvPicPr>
          <p:nvPr/>
        </p:nvPicPr>
        <p:blipFill>
          <a:blip r:embed="rId18"/>
          <a:stretch>
            <a:fillRect/>
          </a:stretch>
        </p:blipFill>
        <p:spPr>
          <a:xfrm>
            <a:off x="9876132" y="155912"/>
            <a:ext cx="1919594" cy="1020204"/>
          </a:xfrm>
          <a:prstGeom prst="rect">
            <a:avLst/>
          </a:prstGeom>
        </p:spPr>
      </p:pic>
      <p:pic>
        <p:nvPicPr>
          <p:cNvPr id="18" name="Picture 17" descr="A gold star on a black background&#10;&#10;AI-generated content may be incorrect.">
            <a:extLst>
              <a:ext uri="{FF2B5EF4-FFF2-40B4-BE49-F238E27FC236}">
                <a16:creationId xmlns:a16="http://schemas.microsoft.com/office/drawing/2014/main" id="{F3F68313-86AE-ABDB-8C6B-04F6525B0937}"/>
              </a:ext>
            </a:extLst>
          </p:cNvPr>
          <p:cNvPicPr>
            <a:picLocks noChangeAspect="1"/>
          </p:cNvPicPr>
          <p:nvPr/>
        </p:nvPicPr>
        <p:blipFill>
          <a:blip r:embed="rId19"/>
          <a:stretch>
            <a:fillRect/>
          </a:stretch>
        </p:blipFill>
        <p:spPr>
          <a:xfrm>
            <a:off x="974713" y="1738051"/>
            <a:ext cx="467388" cy="443822"/>
          </a:xfrm>
          <a:prstGeom prst="rect">
            <a:avLst/>
          </a:prstGeom>
        </p:spPr>
      </p:pic>
      <p:pic>
        <p:nvPicPr>
          <p:cNvPr id="19" name="Picture 18" descr="A gold star on a black background&#10;&#10;AI-generated content may be incorrect.">
            <a:extLst>
              <a:ext uri="{FF2B5EF4-FFF2-40B4-BE49-F238E27FC236}">
                <a16:creationId xmlns:a16="http://schemas.microsoft.com/office/drawing/2014/main" id="{0542611F-F3D8-2997-11AD-0DFA4B075FD4}"/>
              </a:ext>
            </a:extLst>
          </p:cNvPr>
          <p:cNvPicPr>
            <a:picLocks noChangeAspect="1"/>
          </p:cNvPicPr>
          <p:nvPr/>
        </p:nvPicPr>
        <p:blipFill>
          <a:blip r:embed="rId19"/>
          <a:stretch>
            <a:fillRect/>
          </a:stretch>
        </p:blipFill>
        <p:spPr>
          <a:xfrm>
            <a:off x="3368661" y="1753080"/>
            <a:ext cx="467388" cy="443822"/>
          </a:xfrm>
          <a:prstGeom prst="rect">
            <a:avLst/>
          </a:prstGeom>
        </p:spPr>
      </p:pic>
      <p:pic>
        <p:nvPicPr>
          <p:cNvPr id="20" name="Picture 19" descr="A gold star on a black background&#10;&#10;AI-generated content may be incorrect.">
            <a:extLst>
              <a:ext uri="{FF2B5EF4-FFF2-40B4-BE49-F238E27FC236}">
                <a16:creationId xmlns:a16="http://schemas.microsoft.com/office/drawing/2014/main" id="{F30E89CE-9D33-EBE9-38C1-3F2C96A54E90}"/>
              </a:ext>
            </a:extLst>
          </p:cNvPr>
          <p:cNvPicPr>
            <a:picLocks noChangeAspect="1"/>
          </p:cNvPicPr>
          <p:nvPr/>
        </p:nvPicPr>
        <p:blipFill>
          <a:blip r:embed="rId19"/>
          <a:stretch>
            <a:fillRect/>
          </a:stretch>
        </p:blipFill>
        <p:spPr>
          <a:xfrm>
            <a:off x="5770866" y="1742464"/>
            <a:ext cx="467388" cy="443822"/>
          </a:xfrm>
          <a:prstGeom prst="rect">
            <a:avLst/>
          </a:prstGeom>
        </p:spPr>
      </p:pic>
      <p:pic>
        <p:nvPicPr>
          <p:cNvPr id="21" name="Picture 20" descr="A gold star on a black background&#10;&#10;AI-generated content may be incorrect.">
            <a:extLst>
              <a:ext uri="{FF2B5EF4-FFF2-40B4-BE49-F238E27FC236}">
                <a16:creationId xmlns:a16="http://schemas.microsoft.com/office/drawing/2014/main" id="{CDA77E7B-0850-B87B-59BE-B5BD12F4B64C}"/>
              </a:ext>
            </a:extLst>
          </p:cNvPr>
          <p:cNvPicPr>
            <a:picLocks noChangeAspect="1"/>
          </p:cNvPicPr>
          <p:nvPr/>
        </p:nvPicPr>
        <p:blipFill>
          <a:blip r:embed="rId19"/>
          <a:stretch>
            <a:fillRect/>
          </a:stretch>
        </p:blipFill>
        <p:spPr>
          <a:xfrm>
            <a:off x="8200030" y="1760713"/>
            <a:ext cx="467388" cy="443822"/>
          </a:xfrm>
          <a:prstGeom prst="rect">
            <a:avLst/>
          </a:prstGeom>
        </p:spPr>
      </p:pic>
      <p:pic>
        <p:nvPicPr>
          <p:cNvPr id="22" name="Picture 21" descr="A gold star on a black background&#10;&#10;AI-generated content may be incorrect.">
            <a:extLst>
              <a:ext uri="{FF2B5EF4-FFF2-40B4-BE49-F238E27FC236}">
                <a16:creationId xmlns:a16="http://schemas.microsoft.com/office/drawing/2014/main" id="{91739727-1761-29D5-004E-004F696F1DC6}"/>
              </a:ext>
            </a:extLst>
          </p:cNvPr>
          <p:cNvPicPr>
            <a:picLocks noChangeAspect="1"/>
          </p:cNvPicPr>
          <p:nvPr/>
        </p:nvPicPr>
        <p:blipFill>
          <a:blip r:embed="rId19"/>
          <a:stretch>
            <a:fillRect/>
          </a:stretch>
        </p:blipFill>
        <p:spPr>
          <a:xfrm>
            <a:off x="10629194" y="1760713"/>
            <a:ext cx="467388" cy="443822"/>
          </a:xfrm>
          <a:prstGeom prst="rect">
            <a:avLst/>
          </a:prstGeom>
        </p:spPr>
      </p:pic>
      <p:pic>
        <p:nvPicPr>
          <p:cNvPr id="3" name="Picture 2" descr="A group of kids sitting on a couch with packages of food&#10;&#10;AI-generated content may be incorrect.">
            <a:extLst>
              <a:ext uri="{FF2B5EF4-FFF2-40B4-BE49-F238E27FC236}">
                <a16:creationId xmlns:a16="http://schemas.microsoft.com/office/drawing/2014/main" id="{E18227A5-4D2E-661D-2E01-1FC0698DEE72}"/>
              </a:ext>
            </a:extLst>
          </p:cNvPr>
          <p:cNvPicPr>
            <a:picLocks noChangeAspect="1"/>
          </p:cNvPicPr>
          <p:nvPr/>
        </p:nvPicPr>
        <p:blipFill>
          <a:blip r:embed="rId20"/>
          <a:stretch>
            <a:fillRect/>
          </a:stretch>
        </p:blipFill>
        <p:spPr>
          <a:xfrm>
            <a:off x="5923280" y="2210920"/>
            <a:ext cx="6056922" cy="4542692"/>
          </a:xfrm>
          <a:prstGeom prst="rect">
            <a:avLst/>
          </a:prstGeom>
        </p:spPr>
      </p:pic>
    </p:spTree>
    <p:extLst>
      <p:ext uri="{BB962C8B-B14F-4D97-AF65-F5344CB8AC3E}">
        <p14:creationId xmlns:p14="http://schemas.microsoft.com/office/powerpoint/2010/main" val="401250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1.48148E-6 C 0.03593 0.06111 0.072 0.12245 0.10573 0.12176 C 0.13945 0.12106 0.17096 0.05903 0.20247 -0.00278 " pathEditMode="relative" rAng="0" ptsTypes="AAA">
                                      <p:cBhvr>
                                        <p:cTn id="6" dur="2000" fill="hold"/>
                                        <p:tgtEl>
                                          <p:spTgt spid="8"/>
                                        </p:tgtEl>
                                        <p:attrNameLst>
                                          <p:attrName>ppt_x</p:attrName>
                                          <p:attrName>ppt_y</p:attrName>
                                        </p:attrNameLst>
                                      </p:cBhvr>
                                      <p:rCtr x="10117" y="5949"/>
                                    </p:animMotion>
                                  </p:childTnLst>
                                </p:cTn>
                              </p:par>
                            </p:childTnLst>
                          </p:cTn>
                        </p:par>
                        <p:par>
                          <p:cTn id="7" fill="hold">
                            <p:stCondLst>
                              <p:cond delay="2000"/>
                            </p:stCondLst>
                            <p:childTnLst>
                              <p:par>
                                <p:cTn id="8" presetID="3" presetClass="entr" presetSubtype="10"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par>
                          <p:cTn id="11" fill="hold">
                            <p:stCondLst>
                              <p:cond delay="2500"/>
                            </p:stCondLst>
                            <p:childTnLst>
                              <p:par>
                                <p:cTn id="12" presetID="3" presetClass="entr" presetSubtype="1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linds(horizontal)">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2000"/>
                            </p:stCondLst>
                          </p:cTn>
                        </p:par>
                        <p:par>
                          <p:cTn id="24" fill="hold">
                            <p:stCondLst>
                              <p:cond delay="2500"/>
                              <p:cond delay="3000"/>
                            </p:stCondLst>
                          </p:cTn>
                        </p:par>
                      </p:childTnLst>
                    </p:cTn>
                  </p:par>
                  <p:par>
                    <p:cTn id="25" fill="hold">
                      <p:stCondLst>
                        <p:cond delay="indefinite"/>
                      </p:stCondLst>
                      <p:childTnLst>
                        <p:par>
                          <p:cTn id="26" fill="hold">
                            <p:stCondLst>
                              <p:cond delay="0"/>
                            </p:stCondLst>
                            <p:childTnLst>
                              <p:par>
                                <p:cTn id="27" presetID="53" presetClass="exit" presetSubtype="32" fill="hold" nodeType="clickEffect">
                                  <p:stCondLst>
                                    <p:cond delay="0"/>
                                  </p:stCondLst>
                                  <p:childTnLst>
                                    <p:anim calcmode="lin" valueType="num">
                                      <p:cBhvr>
                                        <p:cTn id="28" dur="500"/>
                                        <p:tgtEl>
                                          <p:spTgt spid="3"/>
                                        </p:tgtEl>
                                        <p:attrNameLst>
                                          <p:attrName>ppt_w</p:attrName>
                                        </p:attrNameLst>
                                      </p:cBhvr>
                                      <p:tavLst>
                                        <p:tav tm="0">
                                          <p:val>
                                            <p:strVal val="ppt_w"/>
                                          </p:val>
                                        </p:tav>
                                        <p:tav tm="100000">
                                          <p:val>
                                            <p:fltVal val="0"/>
                                          </p:val>
                                        </p:tav>
                                      </p:tavLst>
                                    </p:anim>
                                    <p:anim calcmode="lin" valueType="num">
                                      <p:cBhvr>
                                        <p:cTn id="29" dur="500"/>
                                        <p:tgtEl>
                                          <p:spTgt spid="3"/>
                                        </p:tgtEl>
                                        <p:attrNameLst>
                                          <p:attrName>ppt_h</p:attrName>
                                        </p:attrNameLst>
                                      </p:cBhvr>
                                      <p:tavLst>
                                        <p:tav tm="0">
                                          <p:val>
                                            <p:strVal val="ppt_h"/>
                                          </p:val>
                                        </p:tav>
                                        <p:tav tm="100000">
                                          <p:val>
                                            <p:fltVal val="0"/>
                                          </p:val>
                                        </p:tav>
                                      </p:tavLst>
                                    </p:anim>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F0DF-8DCD-3D5C-0067-C67FB08B8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99B12-0875-052A-B26B-1DEDBC0A9F67}"/>
              </a:ext>
            </a:extLst>
          </p:cNvPr>
          <p:cNvSpPr>
            <a:spLocks noGrp="1"/>
          </p:cNvSpPr>
          <p:nvPr>
            <p:ph type="title"/>
          </p:nvPr>
        </p:nvSpPr>
        <p:spPr/>
        <p:txBody>
          <a:bodyPr/>
          <a:lstStyle/>
          <a:p>
            <a:r>
              <a:rPr lang="en-US" dirty="0"/>
              <a:t>Twin Cities Solution Architecture Meetup</a:t>
            </a:r>
          </a:p>
        </p:txBody>
      </p:sp>
      <p:sp>
        <p:nvSpPr>
          <p:cNvPr id="3" name="Subtitle 2">
            <a:extLst>
              <a:ext uri="{FF2B5EF4-FFF2-40B4-BE49-F238E27FC236}">
                <a16:creationId xmlns:a16="http://schemas.microsoft.com/office/drawing/2014/main" id="{F347A672-041D-31C6-24F0-FE0C3BF4C789}"/>
              </a:ext>
            </a:extLst>
          </p:cNvPr>
          <p:cNvSpPr>
            <a:spLocks noGrp="1"/>
          </p:cNvSpPr>
          <p:nvPr>
            <p:ph type="subTitle" idx="1"/>
          </p:nvPr>
        </p:nvSpPr>
        <p:spPr/>
        <p:txBody>
          <a:bodyPr/>
          <a:lstStyle/>
          <a:p>
            <a:r>
              <a:rPr lang="en-US" dirty="0"/>
              <a:t>Growing Community</a:t>
            </a:r>
          </a:p>
        </p:txBody>
      </p:sp>
    </p:spTree>
    <p:extLst>
      <p:ext uri="{BB962C8B-B14F-4D97-AF65-F5344CB8AC3E}">
        <p14:creationId xmlns:p14="http://schemas.microsoft.com/office/powerpoint/2010/main" val="4042945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CD5FD-B110-B16F-6B6E-E97015CA092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B2A008D-160A-1988-9775-72BED7B7C336}"/>
              </a:ext>
            </a:extLst>
          </p:cNvPr>
          <p:cNvPicPr>
            <a:picLocks noChangeAspect="1"/>
          </p:cNvPicPr>
          <p:nvPr/>
        </p:nvPicPr>
        <p:blipFill>
          <a:blip r:embed="rId3"/>
          <a:stretch>
            <a:fillRect/>
          </a:stretch>
        </p:blipFill>
        <p:spPr>
          <a:xfrm>
            <a:off x="6192522" y="1722222"/>
            <a:ext cx="5465964" cy="3960688"/>
          </a:xfrm>
          <a:prstGeom prst="rect">
            <a:avLst/>
          </a:prstGeom>
        </p:spPr>
      </p:pic>
      <p:sp>
        <p:nvSpPr>
          <p:cNvPr id="6" name="Rectangle 5">
            <a:extLst>
              <a:ext uri="{FF2B5EF4-FFF2-40B4-BE49-F238E27FC236}">
                <a16:creationId xmlns:a16="http://schemas.microsoft.com/office/drawing/2014/main" id="{8D8149E2-F4D3-4CE1-B54F-A9D089FA3F46}"/>
              </a:ext>
            </a:extLst>
          </p:cNvPr>
          <p:cNvSpPr/>
          <p:nvPr/>
        </p:nvSpPr>
        <p:spPr>
          <a:xfrm>
            <a:off x="0" y="132695"/>
            <a:ext cx="12192000" cy="646331"/>
          </a:xfrm>
          <a:prstGeom prst="rect">
            <a:avLst/>
          </a:prstGeom>
          <a:noFill/>
        </p:spPr>
        <p:txBody>
          <a:bodyPr wrap="squar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Share Your Topic Ideas </a:t>
            </a:r>
            <a:r>
              <a:rPr lang="en-US" sz="3600" b="1" cap="none" spc="0" dirty="0">
                <a:ln w="22225">
                  <a:solidFill>
                    <a:schemeClr val="accent2"/>
                  </a:solidFill>
                  <a:prstDash val="solid"/>
                </a:ln>
                <a:solidFill>
                  <a:schemeClr val="accent2">
                    <a:lumMod val="40000"/>
                    <a:lumOff val="60000"/>
                  </a:schemeClr>
                </a:solidFill>
                <a:effectLst/>
                <a:sym typeface="Wingdings" pitchFamily="2" charset="2"/>
              </a:rPr>
              <a:t></a:t>
            </a:r>
            <a:endParaRPr lang="en-US" sz="3600" b="1" cap="none" spc="0" dirty="0">
              <a:ln w="22225">
                <a:solidFill>
                  <a:schemeClr val="accent2"/>
                </a:solidFill>
                <a:prstDash val="solid"/>
              </a:ln>
              <a:solidFill>
                <a:schemeClr val="accent2">
                  <a:lumMod val="40000"/>
                  <a:lumOff val="60000"/>
                </a:schemeClr>
              </a:solidFill>
              <a:effectLst/>
            </a:endParaRPr>
          </a:p>
        </p:txBody>
      </p:sp>
      <p:pic>
        <p:nvPicPr>
          <p:cNvPr id="1026" name="Picture 2">
            <a:extLst>
              <a:ext uri="{FF2B5EF4-FFF2-40B4-BE49-F238E27FC236}">
                <a16:creationId xmlns:a16="http://schemas.microsoft.com/office/drawing/2014/main" id="{A41781F4-E8F5-B7D9-E5B9-7AEF28C96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14" y="1007626"/>
            <a:ext cx="5389880" cy="538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360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344BF-2D10-6765-C6D9-F9CB049D1CB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E265BD3-929A-ABFD-3814-C4C733F73391}"/>
              </a:ext>
            </a:extLst>
          </p:cNvPr>
          <p:cNvPicPr>
            <a:picLocks noChangeAspect="1"/>
          </p:cNvPicPr>
          <p:nvPr/>
        </p:nvPicPr>
        <p:blipFill>
          <a:blip r:embed="rId3"/>
          <a:stretch>
            <a:fillRect/>
          </a:stretch>
        </p:blipFill>
        <p:spPr>
          <a:xfrm>
            <a:off x="10160" y="2313749"/>
            <a:ext cx="12192000" cy="2326171"/>
          </a:xfrm>
          <a:prstGeom prst="rect">
            <a:avLst/>
          </a:prstGeom>
        </p:spPr>
      </p:pic>
      <p:pic>
        <p:nvPicPr>
          <p:cNvPr id="8" name="Picture 7" descr="A cartoon of a wizard&#10;&#10;AI-generated content may be incorrect.">
            <a:extLst>
              <a:ext uri="{FF2B5EF4-FFF2-40B4-BE49-F238E27FC236}">
                <a16:creationId xmlns:a16="http://schemas.microsoft.com/office/drawing/2014/main" id="{829394A8-B79E-14AB-8E9E-A2B3F2DBD5A4}"/>
              </a:ext>
            </a:extLst>
          </p:cNvPr>
          <p:cNvPicPr>
            <a:picLocks noChangeAspect="1"/>
          </p:cNvPicPr>
          <p:nvPr/>
        </p:nvPicPr>
        <p:blipFill>
          <a:blip r:embed="rId4"/>
          <a:stretch>
            <a:fillRect/>
          </a:stretch>
        </p:blipFill>
        <p:spPr>
          <a:xfrm>
            <a:off x="614376" y="2523308"/>
            <a:ext cx="1057621" cy="1000760"/>
          </a:xfrm>
          <a:prstGeom prst="rect">
            <a:avLst/>
          </a:prstGeom>
        </p:spPr>
      </p:pic>
      <p:pic>
        <p:nvPicPr>
          <p:cNvPr id="9" name="Picture 8">
            <a:hlinkClick r:id="rId5" action="ppaction://hlinksldjump"/>
            <a:extLst>
              <a:ext uri="{FF2B5EF4-FFF2-40B4-BE49-F238E27FC236}">
                <a16:creationId xmlns:a16="http://schemas.microsoft.com/office/drawing/2014/main" id="{A1B2981A-4640-9768-7ABF-668FF94CC80B}"/>
              </a:ext>
            </a:extLst>
          </p:cNvPr>
          <p:cNvPicPr>
            <a:picLocks noChangeAspect="1"/>
          </p:cNvPicPr>
          <p:nvPr/>
        </p:nvPicPr>
        <p:blipFill>
          <a:blip r:embed="rId6"/>
          <a:stretch>
            <a:fillRect/>
          </a:stretch>
        </p:blipFill>
        <p:spPr>
          <a:xfrm>
            <a:off x="372455" y="1098818"/>
            <a:ext cx="1669333" cy="977312"/>
          </a:xfrm>
          <a:prstGeom prst="rect">
            <a:avLst/>
          </a:prstGeom>
        </p:spPr>
      </p:pic>
      <p:pic>
        <p:nvPicPr>
          <p:cNvPr id="10" name="Picture 9">
            <a:hlinkClick r:id="rId7" action="ppaction://hlinksldjump"/>
            <a:extLst>
              <a:ext uri="{FF2B5EF4-FFF2-40B4-BE49-F238E27FC236}">
                <a16:creationId xmlns:a16="http://schemas.microsoft.com/office/drawing/2014/main" id="{FFBEDFC4-F69A-7C69-48BE-16B76EADE707}"/>
              </a:ext>
            </a:extLst>
          </p:cNvPr>
          <p:cNvPicPr>
            <a:picLocks noChangeAspect="1"/>
          </p:cNvPicPr>
          <p:nvPr/>
        </p:nvPicPr>
        <p:blipFill>
          <a:blip r:embed="rId8"/>
          <a:stretch>
            <a:fillRect/>
          </a:stretch>
        </p:blipFill>
        <p:spPr>
          <a:xfrm>
            <a:off x="2801620" y="1096993"/>
            <a:ext cx="1601470" cy="979137"/>
          </a:xfrm>
          <a:prstGeom prst="rect">
            <a:avLst/>
          </a:prstGeom>
        </p:spPr>
      </p:pic>
      <p:pic>
        <p:nvPicPr>
          <p:cNvPr id="11" name="Picture 10">
            <a:hlinkClick r:id="rId9" action="ppaction://hlinksldjump"/>
            <a:extLst>
              <a:ext uri="{FF2B5EF4-FFF2-40B4-BE49-F238E27FC236}">
                <a16:creationId xmlns:a16="http://schemas.microsoft.com/office/drawing/2014/main" id="{5C77FDFE-4D57-0076-6A99-50B5C09E9694}"/>
              </a:ext>
            </a:extLst>
          </p:cNvPr>
          <p:cNvPicPr>
            <a:picLocks noChangeAspect="1"/>
          </p:cNvPicPr>
          <p:nvPr/>
        </p:nvPicPr>
        <p:blipFill>
          <a:blip r:embed="rId10"/>
          <a:stretch>
            <a:fillRect/>
          </a:stretch>
        </p:blipFill>
        <p:spPr>
          <a:xfrm>
            <a:off x="5203825" y="1096994"/>
            <a:ext cx="1601470" cy="979137"/>
          </a:xfrm>
          <a:prstGeom prst="rect">
            <a:avLst/>
          </a:prstGeom>
        </p:spPr>
      </p:pic>
      <p:pic>
        <p:nvPicPr>
          <p:cNvPr id="12" name="Picture 11">
            <a:hlinkClick r:id="rId11" action="ppaction://hlinksldjump"/>
            <a:extLst>
              <a:ext uri="{FF2B5EF4-FFF2-40B4-BE49-F238E27FC236}">
                <a16:creationId xmlns:a16="http://schemas.microsoft.com/office/drawing/2014/main" id="{17E2C52F-74AF-61C2-2C51-C8C960A74F26}"/>
              </a:ext>
            </a:extLst>
          </p:cNvPr>
          <p:cNvPicPr>
            <a:picLocks noChangeAspect="1"/>
          </p:cNvPicPr>
          <p:nvPr/>
        </p:nvPicPr>
        <p:blipFill>
          <a:blip r:embed="rId12"/>
          <a:stretch>
            <a:fillRect/>
          </a:stretch>
        </p:blipFill>
        <p:spPr>
          <a:xfrm>
            <a:off x="7632989" y="1096994"/>
            <a:ext cx="1601470" cy="979137"/>
          </a:xfrm>
          <a:prstGeom prst="rect">
            <a:avLst/>
          </a:prstGeom>
        </p:spPr>
      </p:pic>
      <p:pic>
        <p:nvPicPr>
          <p:cNvPr id="13" name="Picture 12">
            <a:hlinkClick r:id="rId13" action="ppaction://hlinksldjump"/>
            <a:extLst>
              <a:ext uri="{FF2B5EF4-FFF2-40B4-BE49-F238E27FC236}">
                <a16:creationId xmlns:a16="http://schemas.microsoft.com/office/drawing/2014/main" id="{7653F46E-40B3-1868-01BF-8C9D6AD469DB}"/>
              </a:ext>
            </a:extLst>
          </p:cNvPr>
          <p:cNvPicPr>
            <a:picLocks noChangeAspect="1"/>
          </p:cNvPicPr>
          <p:nvPr/>
        </p:nvPicPr>
        <p:blipFill>
          <a:blip r:embed="rId14"/>
          <a:stretch>
            <a:fillRect/>
          </a:stretch>
        </p:blipFill>
        <p:spPr>
          <a:xfrm>
            <a:off x="10035194" y="1098818"/>
            <a:ext cx="1601470" cy="979137"/>
          </a:xfrm>
          <a:prstGeom prst="rect">
            <a:avLst/>
          </a:prstGeom>
        </p:spPr>
      </p:pic>
      <p:pic>
        <p:nvPicPr>
          <p:cNvPr id="18" name="Picture 17" descr="A gold star on a black background&#10;&#10;AI-generated content may be incorrect.">
            <a:extLst>
              <a:ext uri="{FF2B5EF4-FFF2-40B4-BE49-F238E27FC236}">
                <a16:creationId xmlns:a16="http://schemas.microsoft.com/office/drawing/2014/main" id="{90F724BC-3B8A-DD2B-5B6A-9BEF817EBA8F}"/>
              </a:ext>
            </a:extLst>
          </p:cNvPr>
          <p:cNvPicPr>
            <a:picLocks noChangeAspect="1"/>
          </p:cNvPicPr>
          <p:nvPr/>
        </p:nvPicPr>
        <p:blipFill>
          <a:blip r:embed="rId15"/>
          <a:stretch>
            <a:fillRect/>
          </a:stretch>
        </p:blipFill>
        <p:spPr>
          <a:xfrm>
            <a:off x="974713" y="1738051"/>
            <a:ext cx="467388" cy="443822"/>
          </a:xfrm>
          <a:prstGeom prst="rect">
            <a:avLst/>
          </a:prstGeom>
        </p:spPr>
      </p:pic>
    </p:spTree>
    <p:extLst>
      <p:ext uri="{BB962C8B-B14F-4D97-AF65-F5344CB8AC3E}">
        <p14:creationId xmlns:p14="http://schemas.microsoft.com/office/powerpoint/2010/main" val="220429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2A9D2-75F8-842F-5511-DF776377A44D}"/>
            </a:ext>
          </a:extLst>
        </p:cNvPr>
        <p:cNvGrpSpPr/>
        <p:nvPr/>
      </p:nvGrpSpPr>
      <p:grpSpPr>
        <a:xfrm>
          <a:off x="0" y="0"/>
          <a:ext cx="0" cy="0"/>
          <a:chOff x="0" y="0"/>
          <a:chExt cx="0" cy="0"/>
        </a:xfrm>
      </p:grpSpPr>
      <p:pic>
        <p:nvPicPr>
          <p:cNvPr id="2" name="Picture 2" descr="Thank You Images - Free Download on Freepik">
            <a:extLst>
              <a:ext uri="{FF2B5EF4-FFF2-40B4-BE49-F238E27FC236}">
                <a16:creationId xmlns:a16="http://schemas.microsoft.com/office/drawing/2014/main" id="{E87DD994-865F-A184-993A-DE648CABE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939" y="1916957"/>
            <a:ext cx="4272121" cy="30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156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A5F9F-0254-E5C0-9B25-29DE31E018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7BCE8-E055-3E8F-453A-AB55E8A067EF}"/>
              </a:ext>
            </a:extLst>
          </p:cNvPr>
          <p:cNvSpPr>
            <a:spLocks noGrp="1"/>
          </p:cNvSpPr>
          <p:nvPr>
            <p:ph type="title"/>
          </p:nvPr>
        </p:nvSpPr>
        <p:spPr/>
        <p:txBody>
          <a:bodyPr/>
          <a:lstStyle/>
          <a:p>
            <a:r>
              <a:rPr lang="en-US" dirty="0"/>
              <a:t>Appendix</a:t>
            </a:r>
          </a:p>
        </p:txBody>
      </p:sp>
      <p:sp>
        <p:nvSpPr>
          <p:cNvPr id="3" name="Subtitle 2">
            <a:extLst>
              <a:ext uri="{FF2B5EF4-FFF2-40B4-BE49-F238E27FC236}">
                <a16:creationId xmlns:a16="http://schemas.microsoft.com/office/drawing/2014/main" id="{C3E3BA67-AB19-B1D1-79FC-E90319BAC43D}"/>
              </a:ext>
            </a:extLst>
          </p:cNvPr>
          <p:cNvSpPr>
            <a:spLocks noGrp="1"/>
          </p:cNvSpPr>
          <p:nvPr>
            <p:ph type="subTitle" idx="1"/>
          </p:nvPr>
        </p:nvSpPr>
        <p:spPr/>
        <p:txBody>
          <a:bodyPr/>
          <a:lstStyle/>
          <a:p>
            <a:r>
              <a:rPr lang="en-US" dirty="0"/>
              <a:t>Extra Slides</a:t>
            </a:r>
          </a:p>
        </p:txBody>
      </p:sp>
    </p:spTree>
    <p:extLst>
      <p:ext uri="{BB962C8B-B14F-4D97-AF65-F5344CB8AC3E}">
        <p14:creationId xmlns:p14="http://schemas.microsoft.com/office/powerpoint/2010/main" val="3895130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C431A-81CC-0216-E3A1-B5655F4E22F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BD7DB8C-FB32-3201-7D73-7E0489DDBF41}"/>
              </a:ext>
            </a:extLst>
          </p:cNvPr>
          <p:cNvPicPr>
            <a:picLocks noChangeAspect="1"/>
          </p:cNvPicPr>
          <p:nvPr/>
        </p:nvPicPr>
        <p:blipFill>
          <a:blip r:embed="rId3"/>
          <a:stretch>
            <a:fillRect/>
          </a:stretch>
        </p:blipFill>
        <p:spPr>
          <a:xfrm>
            <a:off x="183290" y="304101"/>
            <a:ext cx="11617112" cy="511445"/>
          </a:xfrm>
          <a:prstGeom prst="rect">
            <a:avLst/>
          </a:prstGeom>
        </p:spPr>
      </p:pic>
      <p:pic>
        <p:nvPicPr>
          <p:cNvPr id="8" name="Picture 7">
            <a:extLst>
              <a:ext uri="{FF2B5EF4-FFF2-40B4-BE49-F238E27FC236}">
                <a16:creationId xmlns:a16="http://schemas.microsoft.com/office/drawing/2014/main" id="{2A9315BA-2EDE-8932-C73A-A3A1C2A6DAFC}"/>
              </a:ext>
            </a:extLst>
          </p:cNvPr>
          <p:cNvPicPr>
            <a:picLocks noChangeAspect="1"/>
          </p:cNvPicPr>
          <p:nvPr/>
        </p:nvPicPr>
        <p:blipFill>
          <a:blip r:embed="rId4"/>
          <a:stretch>
            <a:fillRect/>
          </a:stretch>
        </p:blipFill>
        <p:spPr>
          <a:xfrm>
            <a:off x="0" y="1046365"/>
            <a:ext cx="1141998" cy="1141998"/>
          </a:xfrm>
          <a:prstGeom prst="rect">
            <a:avLst/>
          </a:prstGeom>
        </p:spPr>
      </p:pic>
      <p:pic>
        <p:nvPicPr>
          <p:cNvPr id="9" name="Picture 8">
            <a:extLst>
              <a:ext uri="{FF2B5EF4-FFF2-40B4-BE49-F238E27FC236}">
                <a16:creationId xmlns:a16="http://schemas.microsoft.com/office/drawing/2014/main" id="{D842BD77-7993-D1B7-F91A-91176CC5E5C0}"/>
              </a:ext>
            </a:extLst>
          </p:cNvPr>
          <p:cNvPicPr>
            <a:picLocks noChangeAspect="1"/>
          </p:cNvPicPr>
          <p:nvPr/>
        </p:nvPicPr>
        <p:blipFill>
          <a:blip r:embed="rId5"/>
          <a:stretch>
            <a:fillRect/>
          </a:stretch>
        </p:blipFill>
        <p:spPr>
          <a:xfrm>
            <a:off x="21366" y="4289192"/>
            <a:ext cx="1437637" cy="1275716"/>
          </a:xfrm>
          <a:prstGeom prst="rect">
            <a:avLst/>
          </a:prstGeom>
        </p:spPr>
      </p:pic>
      <p:pic>
        <p:nvPicPr>
          <p:cNvPr id="10" name="Picture 9">
            <a:extLst>
              <a:ext uri="{FF2B5EF4-FFF2-40B4-BE49-F238E27FC236}">
                <a16:creationId xmlns:a16="http://schemas.microsoft.com/office/drawing/2014/main" id="{FA5D8A30-BAD2-F788-C6FF-600C055F1B33}"/>
              </a:ext>
            </a:extLst>
          </p:cNvPr>
          <p:cNvPicPr>
            <a:picLocks noChangeAspect="1"/>
          </p:cNvPicPr>
          <p:nvPr/>
        </p:nvPicPr>
        <p:blipFill>
          <a:blip r:embed="rId6"/>
          <a:stretch>
            <a:fillRect/>
          </a:stretch>
        </p:blipFill>
        <p:spPr>
          <a:xfrm>
            <a:off x="2158631" y="1143493"/>
            <a:ext cx="1277028" cy="938338"/>
          </a:xfrm>
          <a:prstGeom prst="rect">
            <a:avLst/>
          </a:prstGeom>
        </p:spPr>
      </p:pic>
      <p:pic>
        <p:nvPicPr>
          <p:cNvPr id="11" name="Picture 10">
            <a:extLst>
              <a:ext uri="{FF2B5EF4-FFF2-40B4-BE49-F238E27FC236}">
                <a16:creationId xmlns:a16="http://schemas.microsoft.com/office/drawing/2014/main" id="{3A5245CB-B94D-6990-17D4-CBE582310443}"/>
              </a:ext>
            </a:extLst>
          </p:cNvPr>
          <p:cNvPicPr>
            <a:picLocks noChangeAspect="1"/>
          </p:cNvPicPr>
          <p:nvPr/>
        </p:nvPicPr>
        <p:blipFill>
          <a:blip r:embed="rId7"/>
          <a:stretch>
            <a:fillRect/>
          </a:stretch>
        </p:blipFill>
        <p:spPr>
          <a:xfrm flipH="1">
            <a:off x="2158631" y="3340976"/>
            <a:ext cx="1277028" cy="2870383"/>
          </a:xfrm>
          <a:prstGeom prst="rect">
            <a:avLst/>
          </a:prstGeom>
        </p:spPr>
      </p:pic>
      <p:pic>
        <p:nvPicPr>
          <p:cNvPr id="12" name="Picture 11">
            <a:extLst>
              <a:ext uri="{FF2B5EF4-FFF2-40B4-BE49-F238E27FC236}">
                <a16:creationId xmlns:a16="http://schemas.microsoft.com/office/drawing/2014/main" id="{804BC1F2-5B9D-6A04-2C3A-CE6BDCE88C86}"/>
              </a:ext>
            </a:extLst>
          </p:cNvPr>
          <p:cNvPicPr>
            <a:picLocks noChangeAspect="1"/>
          </p:cNvPicPr>
          <p:nvPr/>
        </p:nvPicPr>
        <p:blipFill>
          <a:blip r:embed="rId8"/>
          <a:stretch>
            <a:fillRect/>
          </a:stretch>
        </p:blipFill>
        <p:spPr>
          <a:xfrm>
            <a:off x="4770761" y="821224"/>
            <a:ext cx="2296400" cy="1582876"/>
          </a:xfrm>
          <a:prstGeom prst="rect">
            <a:avLst/>
          </a:prstGeom>
        </p:spPr>
      </p:pic>
      <p:pic>
        <p:nvPicPr>
          <p:cNvPr id="13" name="Picture 12">
            <a:extLst>
              <a:ext uri="{FF2B5EF4-FFF2-40B4-BE49-F238E27FC236}">
                <a16:creationId xmlns:a16="http://schemas.microsoft.com/office/drawing/2014/main" id="{D5471FE4-5902-5C6B-5B79-2CEC98447012}"/>
              </a:ext>
            </a:extLst>
          </p:cNvPr>
          <p:cNvPicPr>
            <a:picLocks noChangeAspect="1"/>
          </p:cNvPicPr>
          <p:nvPr/>
        </p:nvPicPr>
        <p:blipFill>
          <a:blip r:embed="rId9"/>
          <a:stretch>
            <a:fillRect/>
          </a:stretch>
        </p:blipFill>
        <p:spPr>
          <a:xfrm>
            <a:off x="4770761" y="4034483"/>
            <a:ext cx="2517527" cy="1582876"/>
          </a:xfrm>
          <a:prstGeom prst="rect">
            <a:avLst/>
          </a:prstGeom>
        </p:spPr>
      </p:pic>
      <p:pic>
        <p:nvPicPr>
          <p:cNvPr id="14" name="Picture 13">
            <a:extLst>
              <a:ext uri="{FF2B5EF4-FFF2-40B4-BE49-F238E27FC236}">
                <a16:creationId xmlns:a16="http://schemas.microsoft.com/office/drawing/2014/main" id="{CBE3DCAD-BE3B-8368-A9A6-0A3A7E511E7F}"/>
              </a:ext>
            </a:extLst>
          </p:cNvPr>
          <p:cNvPicPr>
            <a:picLocks noChangeAspect="1"/>
          </p:cNvPicPr>
          <p:nvPr/>
        </p:nvPicPr>
        <p:blipFill>
          <a:blip r:embed="rId10"/>
          <a:stretch>
            <a:fillRect/>
          </a:stretch>
        </p:blipFill>
        <p:spPr>
          <a:xfrm>
            <a:off x="8104719" y="948131"/>
            <a:ext cx="1329062" cy="1329062"/>
          </a:xfrm>
          <a:prstGeom prst="rect">
            <a:avLst/>
          </a:prstGeom>
        </p:spPr>
      </p:pic>
      <p:pic>
        <p:nvPicPr>
          <p:cNvPr id="15" name="Picture 14">
            <a:extLst>
              <a:ext uri="{FF2B5EF4-FFF2-40B4-BE49-F238E27FC236}">
                <a16:creationId xmlns:a16="http://schemas.microsoft.com/office/drawing/2014/main" id="{594618FA-E48D-692C-A8FB-B17A631A8663}"/>
              </a:ext>
            </a:extLst>
          </p:cNvPr>
          <p:cNvPicPr>
            <a:picLocks noChangeAspect="1"/>
          </p:cNvPicPr>
          <p:nvPr/>
        </p:nvPicPr>
        <p:blipFill>
          <a:blip r:embed="rId11"/>
          <a:stretch>
            <a:fillRect/>
          </a:stretch>
        </p:blipFill>
        <p:spPr>
          <a:xfrm>
            <a:off x="8104719" y="3590117"/>
            <a:ext cx="1479913" cy="2471608"/>
          </a:xfrm>
          <a:prstGeom prst="rect">
            <a:avLst/>
          </a:prstGeom>
        </p:spPr>
      </p:pic>
      <p:pic>
        <p:nvPicPr>
          <p:cNvPr id="16" name="Picture 15">
            <a:extLst>
              <a:ext uri="{FF2B5EF4-FFF2-40B4-BE49-F238E27FC236}">
                <a16:creationId xmlns:a16="http://schemas.microsoft.com/office/drawing/2014/main" id="{010AEAFE-C4C3-EBB2-0403-EE756BE37052}"/>
              </a:ext>
            </a:extLst>
          </p:cNvPr>
          <p:cNvPicPr>
            <a:picLocks noChangeAspect="1"/>
          </p:cNvPicPr>
          <p:nvPr/>
        </p:nvPicPr>
        <p:blipFill>
          <a:blip r:embed="rId12"/>
          <a:stretch>
            <a:fillRect/>
          </a:stretch>
        </p:blipFill>
        <p:spPr>
          <a:xfrm>
            <a:off x="10553700" y="815546"/>
            <a:ext cx="1638300" cy="1746250"/>
          </a:xfrm>
          <a:prstGeom prst="rect">
            <a:avLst/>
          </a:prstGeom>
        </p:spPr>
      </p:pic>
      <p:pic>
        <p:nvPicPr>
          <p:cNvPr id="17" name="Picture 16">
            <a:extLst>
              <a:ext uri="{FF2B5EF4-FFF2-40B4-BE49-F238E27FC236}">
                <a16:creationId xmlns:a16="http://schemas.microsoft.com/office/drawing/2014/main" id="{1C3D8841-950C-CE70-CEA2-9CAE08A827CC}"/>
              </a:ext>
            </a:extLst>
          </p:cNvPr>
          <p:cNvPicPr>
            <a:picLocks noChangeAspect="1"/>
          </p:cNvPicPr>
          <p:nvPr/>
        </p:nvPicPr>
        <p:blipFill>
          <a:blip r:embed="rId13"/>
          <a:stretch>
            <a:fillRect/>
          </a:stretch>
        </p:blipFill>
        <p:spPr>
          <a:xfrm>
            <a:off x="10401063" y="3735205"/>
            <a:ext cx="1703995" cy="2081924"/>
          </a:xfrm>
          <a:prstGeom prst="rect">
            <a:avLst/>
          </a:prstGeom>
        </p:spPr>
      </p:pic>
      <p:pic>
        <p:nvPicPr>
          <p:cNvPr id="18" name="Picture 17">
            <a:extLst>
              <a:ext uri="{FF2B5EF4-FFF2-40B4-BE49-F238E27FC236}">
                <a16:creationId xmlns:a16="http://schemas.microsoft.com/office/drawing/2014/main" id="{D8D6C35C-3D75-3033-D916-B87AA8399848}"/>
              </a:ext>
            </a:extLst>
          </p:cNvPr>
          <p:cNvPicPr>
            <a:picLocks noChangeAspect="1"/>
          </p:cNvPicPr>
          <p:nvPr/>
        </p:nvPicPr>
        <p:blipFill>
          <a:blip r:embed="rId14"/>
          <a:stretch>
            <a:fillRect/>
          </a:stretch>
        </p:blipFill>
        <p:spPr>
          <a:xfrm>
            <a:off x="183290" y="2980501"/>
            <a:ext cx="11810442" cy="142294"/>
          </a:xfrm>
          <a:prstGeom prst="rect">
            <a:avLst/>
          </a:prstGeom>
        </p:spPr>
      </p:pic>
      <p:sp>
        <p:nvSpPr>
          <p:cNvPr id="19" name="TextBox 18">
            <a:extLst>
              <a:ext uri="{FF2B5EF4-FFF2-40B4-BE49-F238E27FC236}">
                <a16:creationId xmlns:a16="http://schemas.microsoft.com/office/drawing/2014/main" id="{5C0793AF-EE55-F111-696A-06E6986E1EDA}"/>
              </a:ext>
            </a:extLst>
          </p:cNvPr>
          <p:cNvSpPr txBox="1"/>
          <p:nvPr/>
        </p:nvSpPr>
        <p:spPr>
          <a:xfrm>
            <a:off x="1356468"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0" name="TextBox 19">
            <a:extLst>
              <a:ext uri="{FF2B5EF4-FFF2-40B4-BE49-F238E27FC236}">
                <a16:creationId xmlns:a16="http://schemas.microsoft.com/office/drawing/2014/main" id="{C702F880-7B2D-0D8E-DFBB-3B54D2AF8C88}"/>
              </a:ext>
            </a:extLst>
          </p:cNvPr>
          <p:cNvSpPr txBox="1"/>
          <p:nvPr/>
        </p:nvSpPr>
        <p:spPr>
          <a:xfrm>
            <a:off x="3902010"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1" name="TextBox 20">
            <a:extLst>
              <a:ext uri="{FF2B5EF4-FFF2-40B4-BE49-F238E27FC236}">
                <a16:creationId xmlns:a16="http://schemas.microsoft.com/office/drawing/2014/main" id="{E85AC8AF-543D-E580-D556-CB80D7F69AA3}"/>
              </a:ext>
            </a:extLst>
          </p:cNvPr>
          <p:cNvSpPr txBox="1"/>
          <p:nvPr/>
        </p:nvSpPr>
        <p:spPr>
          <a:xfrm>
            <a:off x="7543635"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2" name="TextBox 21">
            <a:extLst>
              <a:ext uri="{FF2B5EF4-FFF2-40B4-BE49-F238E27FC236}">
                <a16:creationId xmlns:a16="http://schemas.microsoft.com/office/drawing/2014/main" id="{AEFB1CA9-2B2F-DE97-4740-C46C393B8CB6}"/>
              </a:ext>
            </a:extLst>
          </p:cNvPr>
          <p:cNvSpPr txBox="1"/>
          <p:nvPr/>
        </p:nvSpPr>
        <p:spPr>
          <a:xfrm>
            <a:off x="9968064"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4" name="TextBox 23">
            <a:extLst>
              <a:ext uri="{FF2B5EF4-FFF2-40B4-BE49-F238E27FC236}">
                <a16:creationId xmlns:a16="http://schemas.microsoft.com/office/drawing/2014/main" id="{77060032-0123-8B46-D5D7-76CDDB032A04}"/>
              </a:ext>
            </a:extLst>
          </p:cNvPr>
          <p:cNvSpPr txBox="1"/>
          <p:nvPr/>
        </p:nvSpPr>
        <p:spPr>
          <a:xfrm>
            <a:off x="1356468"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5" name="TextBox 24">
            <a:extLst>
              <a:ext uri="{FF2B5EF4-FFF2-40B4-BE49-F238E27FC236}">
                <a16:creationId xmlns:a16="http://schemas.microsoft.com/office/drawing/2014/main" id="{72F54161-E73D-2F7F-39BD-A856400936A5}"/>
              </a:ext>
            </a:extLst>
          </p:cNvPr>
          <p:cNvSpPr txBox="1"/>
          <p:nvPr/>
        </p:nvSpPr>
        <p:spPr>
          <a:xfrm>
            <a:off x="3902010"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6" name="TextBox 25">
            <a:extLst>
              <a:ext uri="{FF2B5EF4-FFF2-40B4-BE49-F238E27FC236}">
                <a16:creationId xmlns:a16="http://schemas.microsoft.com/office/drawing/2014/main" id="{D4629776-1FE2-5483-F43D-3C18CCE03438}"/>
              </a:ext>
            </a:extLst>
          </p:cNvPr>
          <p:cNvSpPr txBox="1"/>
          <p:nvPr/>
        </p:nvSpPr>
        <p:spPr>
          <a:xfrm>
            <a:off x="7543635"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7" name="TextBox 26">
            <a:extLst>
              <a:ext uri="{FF2B5EF4-FFF2-40B4-BE49-F238E27FC236}">
                <a16:creationId xmlns:a16="http://schemas.microsoft.com/office/drawing/2014/main" id="{FBA5A04E-EF2C-FD55-488D-18CCCB349541}"/>
              </a:ext>
            </a:extLst>
          </p:cNvPr>
          <p:cNvSpPr txBox="1"/>
          <p:nvPr/>
        </p:nvSpPr>
        <p:spPr>
          <a:xfrm>
            <a:off x="9968064"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Tree>
    <p:extLst>
      <p:ext uri="{BB962C8B-B14F-4D97-AF65-F5344CB8AC3E}">
        <p14:creationId xmlns:p14="http://schemas.microsoft.com/office/powerpoint/2010/main" val="26709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4" grpId="0"/>
      <p:bldP spid="25" grpId="0"/>
      <p:bldP spid="26"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B567F-8047-4D15-B00A-994C73F3F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261D3-356B-DA70-0472-47AEFA477331}"/>
              </a:ext>
            </a:extLst>
          </p:cNvPr>
          <p:cNvSpPr>
            <a:spLocks noGrp="1"/>
          </p:cNvSpPr>
          <p:nvPr>
            <p:ph type="title"/>
          </p:nvPr>
        </p:nvSpPr>
        <p:spPr>
          <a:xfrm>
            <a:off x="468489" y="100149"/>
            <a:ext cx="11255022" cy="667808"/>
          </a:xfrm>
        </p:spPr>
        <p:txBody>
          <a:bodyPr/>
          <a:lstStyle/>
          <a:p>
            <a:r>
              <a:rPr lang="en-US" dirty="0">
                <a:latin typeface="Poppins"/>
                <a:cs typeface="Poppins"/>
              </a:rPr>
              <a:t>Ground Rules</a:t>
            </a:r>
            <a:endParaRPr lang="en-US" dirty="0"/>
          </a:p>
        </p:txBody>
      </p:sp>
      <p:sp>
        <p:nvSpPr>
          <p:cNvPr id="3" name="Content Placeholder 2">
            <a:extLst>
              <a:ext uri="{FF2B5EF4-FFF2-40B4-BE49-F238E27FC236}">
                <a16:creationId xmlns:a16="http://schemas.microsoft.com/office/drawing/2014/main" id="{3B730C7C-B22C-4AB0-9071-94517AFA0B26}"/>
              </a:ext>
            </a:extLst>
          </p:cNvPr>
          <p:cNvSpPr>
            <a:spLocks noGrp="1"/>
          </p:cNvSpPr>
          <p:nvPr>
            <p:ph sz="quarter" idx="11"/>
          </p:nvPr>
        </p:nvSpPr>
        <p:spPr>
          <a:xfrm>
            <a:off x="468489" y="1021971"/>
            <a:ext cx="11397690" cy="5295702"/>
          </a:xfrm>
        </p:spPr>
        <p:txBody>
          <a:bodyPr vert="horz" lIns="91440" tIns="45720" rIns="91440" bIns="45720" rtlCol="0" anchor="t">
            <a:noAutofit/>
          </a:bodyPr>
          <a:lstStyle/>
          <a:p>
            <a:pPr marL="285750" indent="-285750">
              <a:buFont typeface="Arial"/>
              <a:buChar char="•"/>
            </a:pPr>
            <a:r>
              <a:rPr lang="en-US" sz="1800" dirty="0">
                <a:latin typeface="Open Sans"/>
                <a:ea typeface="Open Sans"/>
                <a:cs typeface="Khula"/>
              </a:rPr>
              <a:t>The inspiration was my grandkids and their love of snacks.</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8 min How It Started - Tutorial to Playground</a:t>
            </a:r>
          </a:p>
          <a:p>
            <a:pPr marL="285750" indent="-285750">
              <a:buFont typeface="Arial"/>
              <a:buChar char="•"/>
            </a:pPr>
            <a:r>
              <a:rPr lang="en-US" sz="1800" dirty="0">
                <a:latin typeface="Open Sans"/>
                <a:ea typeface="Open Sans"/>
                <a:cs typeface="Khula"/>
              </a:rPr>
              <a:t>10 min Tell The Story – set the stage, present the problem (relatable, engaging story that connects)</a:t>
            </a:r>
          </a:p>
          <a:p>
            <a:pPr marL="285750" indent="-285750">
              <a:buFont typeface="Arial"/>
              <a:buChar char="•"/>
            </a:pPr>
            <a:r>
              <a:rPr lang="en-US" sz="1800" dirty="0">
                <a:latin typeface="Open Sans"/>
                <a:ea typeface="Open Sans"/>
                <a:cs typeface="Khula"/>
              </a:rPr>
              <a:t>12 min Design the Solution -  breaking it down with right level of context to manage complexity</a:t>
            </a:r>
          </a:p>
          <a:p>
            <a:pPr marL="285750" indent="-285750">
              <a:buFont typeface="Arial"/>
              <a:buChar char="•"/>
            </a:pPr>
            <a:r>
              <a:rPr lang="en-US" sz="1800" dirty="0">
                <a:latin typeface="Open Sans"/>
                <a:ea typeface="Open Sans"/>
                <a:cs typeface="Khula"/>
              </a:rPr>
              <a:t>10 min Demo The Result</a:t>
            </a:r>
            <a:br>
              <a:rPr lang="en-US" sz="1800" dirty="0">
                <a:latin typeface="Open Sans"/>
                <a:ea typeface="Open Sans"/>
                <a:cs typeface="Khula"/>
              </a:rPr>
            </a:b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Key Buzzwords</a:t>
            </a:r>
          </a:p>
          <a:p>
            <a:pPr marL="742950" lvl="1" indent="-285750">
              <a:buFont typeface="Arial"/>
              <a:buChar char="•"/>
            </a:pPr>
            <a:r>
              <a:rPr lang="en-US" sz="1800" dirty="0">
                <a:latin typeface="Open Sans"/>
                <a:ea typeface="Open Sans"/>
                <a:cs typeface="Khula"/>
              </a:rPr>
              <a:t>CQRS = </a:t>
            </a:r>
            <a:r>
              <a:rPr lang="en-US" sz="1800" b="1" dirty="0">
                <a:latin typeface="Open Sans"/>
                <a:ea typeface="Open Sans"/>
                <a:cs typeface="Khula"/>
              </a:rPr>
              <a:t>C</a:t>
            </a:r>
            <a:r>
              <a:rPr lang="en-US" sz="1800" dirty="0">
                <a:latin typeface="Open Sans"/>
                <a:ea typeface="Open Sans"/>
                <a:cs typeface="Khula"/>
              </a:rPr>
              <a:t>ommand, </a:t>
            </a:r>
            <a:r>
              <a:rPr lang="en-US" sz="1800" b="1" dirty="0">
                <a:latin typeface="Open Sans"/>
                <a:ea typeface="Open Sans"/>
                <a:cs typeface="Khula"/>
              </a:rPr>
              <a:t>Q</a:t>
            </a:r>
            <a:r>
              <a:rPr lang="en-US" sz="1800" dirty="0">
                <a:latin typeface="Open Sans"/>
                <a:ea typeface="Open Sans"/>
                <a:cs typeface="Khula"/>
              </a:rPr>
              <a:t>uery </a:t>
            </a:r>
            <a:r>
              <a:rPr lang="en-US" sz="1800" b="1" dirty="0">
                <a:latin typeface="Open Sans"/>
                <a:ea typeface="Open Sans"/>
                <a:cs typeface="Khula"/>
              </a:rPr>
              <a:t>R</a:t>
            </a:r>
            <a:r>
              <a:rPr lang="en-US" sz="1800" dirty="0">
                <a:latin typeface="Open Sans"/>
                <a:ea typeface="Open Sans"/>
                <a:cs typeface="Khula"/>
              </a:rPr>
              <a:t>esponsibility </a:t>
            </a:r>
            <a:r>
              <a:rPr lang="en-US" sz="1800" b="1" dirty="0">
                <a:latin typeface="Open Sans"/>
                <a:ea typeface="Open Sans"/>
                <a:cs typeface="Khula"/>
              </a:rPr>
              <a:t>S</a:t>
            </a:r>
            <a:r>
              <a:rPr lang="en-US" sz="1800" dirty="0">
                <a:latin typeface="Open Sans"/>
                <a:ea typeface="Open Sans"/>
                <a:cs typeface="Khula"/>
              </a:rPr>
              <a:t>egregation. Separates read and write operations for 			flexibility, performance, scalability, and security.</a:t>
            </a:r>
          </a:p>
          <a:p>
            <a:pPr marL="742950" lvl="1" indent="-285750">
              <a:buFont typeface="Arial"/>
              <a:buChar char="•"/>
            </a:pPr>
            <a:r>
              <a:rPr lang="en-US" sz="1800" dirty="0">
                <a:latin typeface="Open Sans"/>
                <a:ea typeface="Open Sans"/>
                <a:cs typeface="Khula"/>
              </a:rPr>
              <a:t>CDC = </a:t>
            </a:r>
            <a:r>
              <a:rPr lang="en-US" sz="1800" b="1" dirty="0">
                <a:latin typeface="Open Sans"/>
                <a:ea typeface="Open Sans"/>
                <a:cs typeface="Khula"/>
              </a:rPr>
              <a:t>C</a:t>
            </a:r>
            <a:r>
              <a:rPr lang="en-US" sz="1800" dirty="0">
                <a:latin typeface="Open Sans"/>
                <a:ea typeface="Open Sans"/>
                <a:cs typeface="Khula"/>
              </a:rPr>
              <a:t>hange </a:t>
            </a:r>
            <a:r>
              <a:rPr lang="en-US" sz="1800" b="1" dirty="0">
                <a:latin typeface="Open Sans"/>
                <a:ea typeface="Open Sans"/>
                <a:cs typeface="Khula"/>
              </a:rPr>
              <a:t>D</a:t>
            </a:r>
            <a:r>
              <a:rPr lang="en-US" sz="1800" dirty="0">
                <a:latin typeface="Open Sans"/>
                <a:ea typeface="Open Sans"/>
                <a:cs typeface="Khula"/>
              </a:rPr>
              <a:t>ata </a:t>
            </a:r>
            <a:r>
              <a:rPr lang="en-US" sz="1800" b="1" dirty="0">
                <a:latin typeface="Open Sans"/>
                <a:ea typeface="Open Sans"/>
                <a:cs typeface="Khula"/>
              </a:rPr>
              <a:t>C</a:t>
            </a:r>
            <a:r>
              <a:rPr lang="en-US" sz="1800" dirty="0">
                <a:latin typeface="Open Sans"/>
                <a:ea typeface="Open Sans"/>
                <a:cs typeface="Khula"/>
              </a:rPr>
              <a:t>apture. Capture changes from a database as real-time events for 				downstream processing</a:t>
            </a:r>
          </a:p>
          <a:p>
            <a:pPr marL="742950" lvl="1" indent="-285750">
              <a:buFont typeface="Arial"/>
              <a:buChar char="•"/>
            </a:pPr>
            <a:r>
              <a:rPr lang="en-US" sz="1800" dirty="0">
                <a:latin typeface="Open Sans"/>
                <a:ea typeface="Open Sans"/>
                <a:cs typeface="Khula"/>
              </a:rPr>
              <a:t>DDD = </a:t>
            </a:r>
            <a:r>
              <a:rPr lang="en-US" sz="1800" b="1" dirty="0">
                <a:latin typeface="Open Sans"/>
                <a:ea typeface="Open Sans"/>
                <a:cs typeface="Khula"/>
              </a:rPr>
              <a:t>D</a:t>
            </a:r>
            <a:r>
              <a:rPr lang="en-US" sz="1800" dirty="0">
                <a:latin typeface="Open Sans"/>
                <a:ea typeface="Open Sans"/>
                <a:cs typeface="Khula"/>
              </a:rPr>
              <a:t>omain </a:t>
            </a:r>
            <a:r>
              <a:rPr lang="en-US" sz="1800" b="1" dirty="0">
                <a:latin typeface="Open Sans"/>
                <a:ea typeface="Open Sans"/>
                <a:cs typeface="Khula"/>
              </a:rPr>
              <a:t>D</a:t>
            </a:r>
            <a:r>
              <a:rPr lang="en-US" sz="1800" dirty="0">
                <a:latin typeface="Open Sans"/>
                <a:ea typeface="Open Sans"/>
                <a:cs typeface="Khula"/>
              </a:rPr>
              <a:t>riven </a:t>
            </a:r>
            <a:r>
              <a:rPr lang="en-US" sz="1800" b="1" dirty="0">
                <a:latin typeface="Open Sans"/>
                <a:ea typeface="Open Sans"/>
                <a:cs typeface="Khula"/>
              </a:rPr>
              <a:t>D</a:t>
            </a:r>
            <a:r>
              <a:rPr lang="en-US" sz="1800" dirty="0">
                <a:latin typeface="Open Sans"/>
                <a:ea typeface="Open Sans"/>
                <a:cs typeface="Khula"/>
              </a:rPr>
              <a:t>esign. Importance of understanding the business domain to make 			informed decisions that improves the quality of software.</a:t>
            </a:r>
          </a:p>
          <a:p>
            <a:pPr marL="742950" lvl="1" indent="-285750">
              <a:buFont typeface="Arial"/>
              <a:buChar char="•"/>
            </a:pPr>
            <a:r>
              <a:rPr lang="en-US" sz="1800" dirty="0">
                <a:latin typeface="Open Sans"/>
                <a:ea typeface="Open Sans"/>
                <a:cs typeface="Khula"/>
              </a:rPr>
              <a:t>Kafka – combines messaging, storage, and stream processing to build real-time data pipelines</a:t>
            </a: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p:txBody>
      </p:sp>
    </p:spTree>
    <p:extLst>
      <p:ext uri="{BB962C8B-B14F-4D97-AF65-F5344CB8AC3E}">
        <p14:creationId xmlns:p14="http://schemas.microsoft.com/office/powerpoint/2010/main" val="3254446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A366-1B61-04CF-0B4D-45EB1230EC18}"/>
              </a:ext>
            </a:extLst>
          </p:cNvPr>
          <p:cNvSpPr>
            <a:spLocks noGrp="1"/>
          </p:cNvSpPr>
          <p:nvPr>
            <p:ph type="title"/>
          </p:nvPr>
        </p:nvSpPr>
        <p:spPr>
          <a:xfrm>
            <a:off x="468807" y="0"/>
            <a:ext cx="11205668" cy="667808"/>
          </a:xfrm>
        </p:spPr>
        <p:txBody>
          <a:bodyPr/>
          <a:lstStyle/>
          <a:p>
            <a:r>
              <a:rPr lang="en-US" dirty="0"/>
              <a:t>References</a:t>
            </a:r>
          </a:p>
        </p:txBody>
      </p:sp>
      <p:sp>
        <p:nvSpPr>
          <p:cNvPr id="3" name="Content Placeholder 2">
            <a:extLst>
              <a:ext uri="{FF2B5EF4-FFF2-40B4-BE49-F238E27FC236}">
                <a16:creationId xmlns:a16="http://schemas.microsoft.com/office/drawing/2014/main" id="{CD84B565-E9FC-FAE2-6B3D-42C5C47ADAE4}"/>
              </a:ext>
            </a:extLst>
          </p:cNvPr>
          <p:cNvSpPr>
            <a:spLocks noGrp="1"/>
          </p:cNvSpPr>
          <p:nvPr>
            <p:ph sz="quarter" idx="10"/>
          </p:nvPr>
        </p:nvSpPr>
        <p:spPr>
          <a:xfrm>
            <a:off x="468313" y="802888"/>
            <a:ext cx="11206162" cy="5081976"/>
          </a:xfrm>
        </p:spPr>
        <p:txBody>
          <a:bodyPr>
            <a:normAutofit fontScale="92500" lnSpcReduction="20000"/>
          </a:bodyPr>
          <a:lstStyle/>
          <a:p>
            <a:pPr marL="285750" indent="-285750">
              <a:buFont typeface="Wingdings" pitchFamily="2" charset="2"/>
              <a:buChar char="q"/>
            </a:pPr>
            <a:r>
              <a:rPr lang="en-US" dirty="0"/>
              <a:t>Source Material</a:t>
            </a:r>
            <a:endParaRPr lang="en-US" dirty="0">
              <a:hlinkClick r:id="rId3"/>
            </a:endParaRPr>
          </a:p>
          <a:p>
            <a:pPr marL="742950" lvl="1" indent="-285750">
              <a:buFont typeface="Wingdings" pitchFamily="2" charset="2"/>
              <a:buChar char="ü"/>
            </a:pPr>
            <a:r>
              <a:rPr lang="en-US" dirty="0">
                <a:hlinkClick r:id="rId3"/>
              </a:rPr>
              <a:t>Improving GitHub - demo-ordermgmt-cqrs-cdc</a:t>
            </a:r>
            <a:endParaRPr lang="en-US" dirty="0"/>
          </a:p>
          <a:p>
            <a:pPr marL="742950" lvl="1" indent="-285750">
              <a:buFont typeface="Wingdings" pitchFamily="2" charset="2"/>
              <a:buChar char="ü"/>
            </a:pPr>
            <a:r>
              <a:rPr lang="en-US" dirty="0">
                <a:hlinkClick r:id="rId4"/>
              </a:rPr>
              <a:t>Original Tutorial – Building DDD Aggregates via CQRS/CDC</a:t>
            </a:r>
            <a:endParaRPr lang="en-US" dirty="0"/>
          </a:p>
          <a:p>
            <a:pPr marL="285750" indent="-285750">
              <a:buFont typeface="Wingdings" pitchFamily="2" charset="2"/>
              <a:buChar char="ü"/>
            </a:pPr>
            <a:endParaRPr lang="en-US" dirty="0"/>
          </a:p>
          <a:p>
            <a:pPr marL="285750" indent="-285750">
              <a:buFont typeface="Wingdings" pitchFamily="2" charset="2"/>
              <a:buChar char="q"/>
            </a:pPr>
            <a:r>
              <a:rPr lang="en-US" dirty="0"/>
              <a:t>Telling the Story - Methods</a:t>
            </a:r>
          </a:p>
          <a:p>
            <a:pPr marL="742950" lvl="1" indent="-285750">
              <a:buFont typeface="Wingdings" pitchFamily="2" charset="2"/>
              <a:buChar char="ü"/>
            </a:pPr>
            <a:r>
              <a:rPr lang="en-US" dirty="0">
                <a:hlinkClick r:id="rId5"/>
              </a:rPr>
              <a:t>Domain Storytelling</a:t>
            </a:r>
            <a:endParaRPr lang="en-US" dirty="0"/>
          </a:p>
          <a:p>
            <a:pPr marL="742950" lvl="1" indent="-285750">
              <a:buFont typeface="Wingdings" pitchFamily="2" charset="2"/>
              <a:buChar char="ü"/>
            </a:pPr>
            <a:r>
              <a:rPr lang="en-US" dirty="0">
                <a:hlinkClick r:id="rId6"/>
              </a:rPr>
              <a:t>Event Modeling - Blueprinting</a:t>
            </a:r>
            <a:br>
              <a:rPr lang="en-US" dirty="0"/>
            </a:br>
            <a:endParaRPr lang="en-US" dirty="0"/>
          </a:p>
          <a:p>
            <a:pPr marL="742950" lvl="1" indent="-285750">
              <a:buFont typeface="Wingdings" pitchFamily="2" charset="2"/>
              <a:buChar char="ü"/>
            </a:pPr>
            <a:r>
              <a:rPr lang="en-US" dirty="0">
                <a:hlinkClick r:id="rId7"/>
              </a:rPr>
              <a:t>Event Storming</a:t>
            </a:r>
            <a:endParaRPr lang="en-US" dirty="0"/>
          </a:p>
          <a:p>
            <a:pPr marL="742950" lvl="1" indent="-285750">
              <a:buFont typeface="Wingdings" pitchFamily="2" charset="2"/>
              <a:buChar char="ü"/>
            </a:pPr>
            <a:r>
              <a:rPr lang="en-US" dirty="0">
                <a:hlinkClick r:id="rId8"/>
              </a:rPr>
              <a:t>User Story Mapping</a:t>
            </a:r>
            <a:endParaRPr lang="en-US" dirty="0"/>
          </a:p>
          <a:p>
            <a:pPr marL="742950" lvl="1" indent="-285750">
              <a:buFont typeface="Wingdings" pitchFamily="2" charset="2"/>
              <a:buChar char="ü"/>
            </a:pPr>
            <a:r>
              <a:rPr lang="en-US" dirty="0">
                <a:hlinkClick r:id="rId9"/>
              </a:rPr>
              <a:t>Use Case Modeling</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Solutioning</a:t>
            </a:r>
          </a:p>
          <a:p>
            <a:pPr marL="742950" lvl="1" indent="-285750">
              <a:buFont typeface="Wingdings" pitchFamily="2" charset="2"/>
              <a:buChar char="ü"/>
            </a:pPr>
            <a:r>
              <a:rPr lang="en-US" dirty="0">
                <a:hlinkClick r:id="rId10"/>
              </a:rPr>
              <a:t>Learning Domain-Driven Design</a:t>
            </a:r>
            <a:endParaRPr lang="en-US" dirty="0"/>
          </a:p>
          <a:p>
            <a:pPr marL="742950" lvl="1" indent="-285750">
              <a:buFont typeface="Wingdings" pitchFamily="2" charset="2"/>
              <a:buChar char="ü"/>
            </a:pPr>
            <a:r>
              <a:rPr lang="en-US" dirty="0">
                <a:hlinkClick r:id="rId11"/>
              </a:rPr>
              <a:t>Righting Software</a:t>
            </a:r>
            <a:endParaRPr lang="en-US" dirty="0"/>
          </a:p>
          <a:p>
            <a:pPr marL="742950" lvl="1" indent="-285750">
              <a:buFont typeface="Wingdings" pitchFamily="2" charset="2"/>
              <a:buChar char="ü"/>
            </a:pPr>
            <a:r>
              <a:rPr lang="en-US" dirty="0">
                <a:hlinkClick r:id="rId12"/>
              </a:rPr>
              <a:t>C4 - Modeling (Arch)</a:t>
            </a:r>
            <a:endParaRPr lang="en-US" dirty="0"/>
          </a:p>
          <a:p>
            <a:pPr marL="742950" lvl="1" indent="-285750">
              <a:buFont typeface="Wingdings" pitchFamily="2" charset="2"/>
              <a:buChar char="ü"/>
            </a:pPr>
            <a:r>
              <a:rPr lang="en-US" dirty="0">
                <a:hlinkClick r:id="rId13"/>
              </a:rPr>
              <a:t>4+1 Architecture View Model</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Development</a:t>
            </a:r>
          </a:p>
          <a:p>
            <a:pPr marL="742950" lvl="1" indent="-285750">
              <a:buFont typeface="Wingdings" pitchFamily="2" charset="2"/>
              <a:buChar char="ü"/>
            </a:pPr>
            <a:r>
              <a:rPr lang="en-US" dirty="0">
                <a:hlinkClick r:id="rId14"/>
              </a:rPr>
              <a:t>Kafka Streams in Action, Second Edition</a:t>
            </a:r>
            <a:endParaRPr lang="en-US" dirty="0"/>
          </a:p>
          <a:p>
            <a:pPr marL="742950" lvl="1" indent="-285750">
              <a:buFont typeface="Wingdings" pitchFamily="2" charset="2"/>
              <a:buChar char="ü"/>
            </a:pPr>
            <a:r>
              <a:rPr lang="en-US" dirty="0">
                <a:hlinkClick r:id="rId15"/>
              </a:rPr>
              <a:t>Mastering Kafka Streams and ksqlDB</a:t>
            </a:r>
            <a:endParaRPr lang="en-US" dirty="0"/>
          </a:p>
          <a:p>
            <a:pPr marL="742950" lvl="1" indent="-285750">
              <a:buFont typeface="Wingdings" pitchFamily="2" charset="2"/>
              <a:buChar char="ü"/>
            </a:pPr>
            <a:r>
              <a:rPr lang="en-US" dirty="0">
                <a:hlinkClick r:id="rId16"/>
              </a:rPr>
              <a:t>Spring </a:t>
            </a:r>
            <a:r>
              <a:rPr lang="en-US" dirty="0" err="1">
                <a:hlinkClick r:id="rId16"/>
              </a:rPr>
              <a:t>Modulith</a:t>
            </a: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p:txBody>
      </p:sp>
    </p:spTree>
    <p:extLst>
      <p:ext uri="{BB962C8B-B14F-4D97-AF65-F5344CB8AC3E}">
        <p14:creationId xmlns:p14="http://schemas.microsoft.com/office/powerpoint/2010/main" val="278611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How it Started</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From Tutorial to Playground</a:t>
            </a:r>
          </a:p>
        </p:txBody>
      </p:sp>
    </p:spTree>
    <p:extLst>
      <p:ext uri="{BB962C8B-B14F-4D97-AF65-F5344CB8AC3E}">
        <p14:creationId xmlns:p14="http://schemas.microsoft.com/office/powerpoint/2010/main" val="253099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0CB27-FC43-B495-EE5D-7C0194E4391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714D0A0-6DE9-9607-22DE-9A8EECBB87AF}"/>
              </a:ext>
            </a:extLst>
          </p:cNvPr>
          <p:cNvPicPr>
            <a:picLocks noChangeAspect="1"/>
          </p:cNvPicPr>
          <p:nvPr/>
        </p:nvPicPr>
        <p:blipFill>
          <a:blip r:embed="rId3"/>
          <a:stretch>
            <a:fillRect/>
          </a:stretch>
        </p:blipFill>
        <p:spPr>
          <a:xfrm>
            <a:off x="262425" y="73270"/>
            <a:ext cx="2757222" cy="2842718"/>
          </a:xfrm>
          <a:prstGeom prst="rect">
            <a:avLst/>
          </a:prstGeom>
        </p:spPr>
      </p:pic>
      <p:pic>
        <p:nvPicPr>
          <p:cNvPr id="3" name="Picture 2">
            <a:extLst>
              <a:ext uri="{FF2B5EF4-FFF2-40B4-BE49-F238E27FC236}">
                <a16:creationId xmlns:a16="http://schemas.microsoft.com/office/drawing/2014/main" id="{FB2C56C2-72D9-8B57-738B-52720374D247}"/>
              </a:ext>
            </a:extLst>
          </p:cNvPr>
          <p:cNvPicPr>
            <a:picLocks noChangeAspect="1"/>
          </p:cNvPicPr>
          <p:nvPr/>
        </p:nvPicPr>
        <p:blipFill>
          <a:blip r:embed="rId4"/>
          <a:stretch>
            <a:fillRect/>
          </a:stretch>
        </p:blipFill>
        <p:spPr>
          <a:xfrm>
            <a:off x="4444956" y="72850"/>
            <a:ext cx="2850935" cy="2687822"/>
          </a:xfrm>
          <a:prstGeom prst="rect">
            <a:avLst/>
          </a:prstGeom>
        </p:spPr>
      </p:pic>
      <p:pic>
        <p:nvPicPr>
          <p:cNvPr id="4" name="Picture 3">
            <a:extLst>
              <a:ext uri="{FF2B5EF4-FFF2-40B4-BE49-F238E27FC236}">
                <a16:creationId xmlns:a16="http://schemas.microsoft.com/office/drawing/2014/main" id="{703171BC-1D0C-E8F3-3C98-1B821E3BD1B2}"/>
              </a:ext>
            </a:extLst>
          </p:cNvPr>
          <p:cNvPicPr>
            <a:picLocks noChangeAspect="1"/>
          </p:cNvPicPr>
          <p:nvPr/>
        </p:nvPicPr>
        <p:blipFill>
          <a:blip r:embed="rId5"/>
          <a:stretch>
            <a:fillRect/>
          </a:stretch>
        </p:blipFill>
        <p:spPr>
          <a:xfrm>
            <a:off x="8721200" y="72850"/>
            <a:ext cx="3208375" cy="2627093"/>
          </a:xfrm>
          <a:prstGeom prst="rect">
            <a:avLst/>
          </a:prstGeom>
        </p:spPr>
      </p:pic>
      <p:pic>
        <p:nvPicPr>
          <p:cNvPr id="5" name="Picture 4">
            <a:extLst>
              <a:ext uri="{FF2B5EF4-FFF2-40B4-BE49-F238E27FC236}">
                <a16:creationId xmlns:a16="http://schemas.microsoft.com/office/drawing/2014/main" id="{A0DFC073-290F-FB54-6085-3162FD67792A}"/>
              </a:ext>
            </a:extLst>
          </p:cNvPr>
          <p:cNvPicPr>
            <a:picLocks noChangeAspect="1"/>
          </p:cNvPicPr>
          <p:nvPr/>
        </p:nvPicPr>
        <p:blipFill>
          <a:blip r:embed="rId6"/>
          <a:stretch>
            <a:fillRect/>
          </a:stretch>
        </p:blipFill>
        <p:spPr>
          <a:xfrm>
            <a:off x="5356752" y="4891104"/>
            <a:ext cx="901808" cy="901808"/>
          </a:xfrm>
          <a:prstGeom prst="rect">
            <a:avLst/>
          </a:prstGeom>
        </p:spPr>
      </p:pic>
      <p:sp>
        <p:nvSpPr>
          <p:cNvPr id="6" name="TextBox 5">
            <a:extLst>
              <a:ext uri="{FF2B5EF4-FFF2-40B4-BE49-F238E27FC236}">
                <a16:creationId xmlns:a16="http://schemas.microsoft.com/office/drawing/2014/main" id="{1E68B7E1-AC14-D7C0-076F-C58ED2BF29D3}"/>
              </a:ext>
            </a:extLst>
          </p:cNvPr>
          <p:cNvSpPr txBox="1"/>
          <p:nvPr/>
        </p:nvSpPr>
        <p:spPr>
          <a:xfrm>
            <a:off x="6645349" y="3753293"/>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9CE18BE7-E4D8-26B3-B007-0249D1D08ED1}"/>
              </a:ext>
            </a:extLst>
          </p:cNvPr>
          <p:cNvSpPr txBox="1"/>
          <p:nvPr/>
        </p:nvSpPr>
        <p:spPr>
          <a:xfrm>
            <a:off x="1162695" y="2996913"/>
            <a:ext cx="9866610" cy="1938992"/>
          </a:xfrm>
          <a:prstGeom prst="rect">
            <a:avLst/>
          </a:prstGeom>
          <a:noFill/>
        </p:spPr>
        <p:txBody>
          <a:bodyPr wrap="square" rtlCol="0">
            <a:spAutoFit/>
          </a:bodyPr>
          <a:lstStyle/>
          <a:p>
            <a:r>
              <a:rPr lang="en-US" sz="1200" b="1" dirty="0">
                <a:solidFill>
                  <a:srgbClr val="FF0000"/>
                </a:solidFill>
                <a:latin typeface="Comic Sans MS" panose="030F0902030302020204" pitchFamily="66" charset="0"/>
              </a:rPr>
              <a:t>DDD Aggregate </a:t>
            </a:r>
            <a:r>
              <a:rPr lang="en-US" sz="1200" dirty="0">
                <a:latin typeface="Comic Sans MS" panose="030F0902030302020204" pitchFamily="66" charset="0"/>
              </a:rPr>
              <a:t>--&gt;</a:t>
            </a:r>
            <a:r>
              <a:rPr lang="en-US" sz="1200" b="1" dirty="0">
                <a:latin typeface="Comic Sans MS" panose="030F0902030302020204" pitchFamily="66" charset="0"/>
              </a:rPr>
              <a:t> </a:t>
            </a:r>
            <a:r>
              <a:rPr lang="en-US" sz="1200" dirty="0">
                <a:latin typeface="Comic Sans MS" panose="030F0902030302020204" pitchFamily="66" charset="0"/>
              </a:rPr>
              <a:t>A</a:t>
            </a:r>
            <a:r>
              <a:rPr lang="en-US" sz="1200" b="0" dirty="0">
                <a:latin typeface="Comic Sans MS" panose="030F0902030302020204" pitchFamily="66" charset="0"/>
              </a:rPr>
              <a:t> cluster of related domain objects (entities and value objects) that are treated as a single unit for consistency </a:t>
            </a:r>
          </a:p>
          <a:p>
            <a:r>
              <a:rPr lang="en-US" sz="1200" dirty="0">
                <a:latin typeface="Comic Sans MS" panose="030F0902030302020204" pitchFamily="66" charset="0"/>
              </a:rPr>
              <a:t>                                </a:t>
            </a:r>
            <a:r>
              <a:rPr lang="en-US" sz="1200" b="0" dirty="0">
                <a:latin typeface="Comic Sans MS" panose="030F0902030302020204" pitchFamily="66" charset="0"/>
              </a:rPr>
              <a:t>and persistence purposes.</a:t>
            </a:r>
            <a:br>
              <a:rPr lang="en-US" sz="1200" b="0" dirty="0">
                <a:latin typeface="Comic Sans MS" panose="030F0902030302020204" pitchFamily="66" charset="0"/>
              </a:rPr>
            </a:br>
            <a:endParaRPr lang="en-US" sz="1200" b="1" dirty="0">
              <a:latin typeface="Comic Sans MS" panose="030F0902030302020204" pitchFamily="66" charset="0"/>
            </a:endParaRPr>
          </a:p>
          <a:p>
            <a:r>
              <a:rPr lang="en-US" sz="1200" b="1" dirty="0">
                <a:solidFill>
                  <a:srgbClr val="FF0000"/>
                </a:solidFill>
                <a:latin typeface="Comic Sans MS" panose="030F0902030302020204" pitchFamily="66" charset="0"/>
              </a:rPr>
              <a:t>CDC</a:t>
            </a:r>
            <a:r>
              <a:rPr lang="en-US" sz="1200" b="1" dirty="0">
                <a:latin typeface="Comic Sans MS" panose="030F0902030302020204" pitchFamily="66" charset="0"/>
              </a:rPr>
              <a:t> </a:t>
            </a:r>
            <a:r>
              <a:rPr lang="en-US" sz="1200" dirty="0">
                <a:latin typeface="Comic Sans MS" panose="030F0902030302020204" pitchFamily="66" charset="0"/>
              </a:rPr>
              <a:t>---------------&gt;</a:t>
            </a:r>
            <a:r>
              <a:rPr lang="en-US" sz="1200" b="1" dirty="0">
                <a:latin typeface="Comic Sans MS" panose="030F0902030302020204" pitchFamily="66" charset="0"/>
              </a:rPr>
              <a:t> </a:t>
            </a:r>
            <a:r>
              <a:rPr lang="en-US" sz="1200" b="0" dirty="0">
                <a:latin typeface="Comic Sans MS" panose="030F0902030302020204" pitchFamily="66" charset="0"/>
              </a:rPr>
              <a:t>A technique used to identify and capture changes (like inserts, updates, and deletes) made to data in a database. </a:t>
            </a:r>
          </a:p>
          <a:p>
            <a:r>
              <a:rPr lang="en-US" sz="1200" dirty="0">
                <a:latin typeface="Comic Sans MS" panose="030F0902030302020204" pitchFamily="66" charset="0"/>
              </a:rPr>
              <a:t>                               </a:t>
            </a:r>
            <a:r>
              <a:rPr lang="en-US" sz="1200" b="0" dirty="0">
                <a:latin typeface="Comic Sans MS" panose="030F0902030302020204" pitchFamily="66" charset="0"/>
              </a:rPr>
              <a:t>These changes are then made available for downstream processes like building DDD Aggregates</a:t>
            </a:r>
            <a:br>
              <a:rPr lang="en-US" sz="1200" b="0" dirty="0">
                <a:latin typeface="Comic Sans MS" panose="030F0902030302020204" pitchFamily="66" charset="0"/>
              </a:rPr>
            </a:br>
            <a:endParaRPr lang="en-US" sz="1200" b="1" dirty="0">
              <a:latin typeface="Comic Sans MS" panose="030F0902030302020204" pitchFamily="66" charset="0"/>
            </a:endParaRPr>
          </a:p>
          <a:p>
            <a:r>
              <a:rPr lang="en-US" sz="1200" b="1" dirty="0">
                <a:solidFill>
                  <a:srgbClr val="FF0000"/>
                </a:solidFill>
                <a:latin typeface="Comic Sans MS" panose="030F0902030302020204" pitchFamily="66" charset="0"/>
              </a:rPr>
              <a:t>CQRS</a:t>
            </a:r>
            <a:r>
              <a:rPr lang="en-US" sz="1200" b="1" dirty="0">
                <a:latin typeface="Comic Sans MS" panose="030F0902030302020204" pitchFamily="66" charset="0"/>
              </a:rPr>
              <a:t> </a:t>
            </a:r>
            <a:r>
              <a:rPr lang="en-US" sz="1200" dirty="0">
                <a:latin typeface="Comic Sans MS" panose="030F0902030302020204" pitchFamily="66" charset="0"/>
              </a:rPr>
              <a:t>-------------&gt;</a:t>
            </a:r>
            <a:r>
              <a:rPr lang="en-US" sz="1200" b="1" dirty="0">
                <a:latin typeface="Comic Sans MS" panose="030F0902030302020204" pitchFamily="66" charset="0"/>
              </a:rPr>
              <a:t> C</a:t>
            </a:r>
            <a:r>
              <a:rPr lang="en-US" sz="1200" b="0" dirty="0">
                <a:latin typeface="Comic Sans MS" panose="030F0902030302020204" pitchFamily="66" charset="0"/>
              </a:rPr>
              <a:t>ommand, </a:t>
            </a:r>
            <a:r>
              <a:rPr lang="en-US" sz="1200" b="1" dirty="0">
                <a:latin typeface="Comic Sans MS" panose="030F0902030302020204" pitchFamily="66" charset="0"/>
              </a:rPr>
              <a:t>Q</a:t>
            </a:r>
            <a:r>
              <a:rPr lang="en-US" sz="1200" b="0" dirty="0">
                <a:latin typeface="Comic Sans MS" panose="030F0902030302020204" pitchFamily="66" charset="0"/>
              </a:rPr>
              <a:t>uery </a:t>
            </a:r>
            <a:r>
              <a:rPr lang="en-US" sz="1200" b="1" dirty="0">
                <a:latin typeface="Comic Sans MS" panose="030F0902030302020204" pitchFamily="66" charset="0"/>
              </a:rPr>
              <a:t>R</a:t>
            </a:r>
            <a:r>
              <a:rPr lang="en-US" sz="1200" b="0" dirty="0">
                <a:latin typeface="Comic Sans MS" panose="030F0902030302020204" pitchFamily="66" charset="0"/>
              </a:rPr>
              <a:t>esponsibility </a:t>
            </a:r>
            <a:r>
              <a:rPr lang="en-US" sz="1200" b="1" dirty="0">
                <a:latin typeface="Comic Sans MS" panose="030F0902030302020204" pitchFamily="66" charset="0"/>
              </a:rPr>
              <a:t>S</a:t>
            </a:r>
            <a:r>
              <a:rPr lang="en-US" sz="1200" b="0" dirty="0">
                <a:latin typeface="Comic Sans MS" panose="030F0902030302020204" pitchFamily="66" charset="0"/>
              </a:rPr>
              <a:t>egregation. Separates read and write operations for </a:t>
            </a:r>
          </a:p>
          <a:p>
            <a:r>
              <a:rPr lang="en-US" sz="1200" dirty="0">
                <a:latin typeface="Comic Sans MS" panose="030F0902030302020204" pitchFamily="66" charset="0"/>
              </a:rPr>
              <a:t>                                </a:t>
            </a:r>
            <a:r>
              <a:rPr lang="en-US" sz="1200" b="0" dirty="0">
                <a:latin typeface="Comic Sans MS" panose="030F0902030302020204" pitchFamily="66" charset="0"/>
              </a:rPr>
              <a:t>flexibility, performance, scalability, and security.</a:t>
            </a:r>
            <a:br>
              <a:rPr lang="en-US" sz="1200" b="0" dirty="0">
                <a:latin typeface="Comic Sans MS" panose="030F0902030302020204" pitchFamily="66" charset="0"/>
              </a:rPr>
            </a:br>
            <a:endParaRPr lang="en-US" sz="1200" b="0" dirty="0">
              <a:latin typeface="Comic Sans MS" panose="030F0902030302020204" pitchFamily="66" charset="0"/>
            </a:endParaRPr>
          </a:p>
          <a:p>
            <a:r>
              <a:rPr lang="en-US" sz="1200" b="1" dirty="0">
                <a:solidFill>
                  <a:srgbClr val="FF0000"/>
                </a:solidFill>
                <a:latin typeface="Comic Sans MS" panose="030F0902030302020204" pitchFamily="66" charset="0"/>
              </a:rPr>
              <a:t>Kafka</a:t>
            </a:r>
            <a:r>
              <a:rPr lang="en-US" sz="1200" b="0" dirty="0">
                <a:latin typeface="Comic Sans MS" panose="030F0902030302020204" pitchFamily="66" charset="0"/>
              </a:rPr>
              <a:t> </a:t>
            </a:r>
            <a:r>
              <a:rPr lang="en-US" sz="1200" dirty="0">
                <a:latin typeface="Comic Sans MS" panose="030F0902030302020204" pitchFamily="66" charset="0"/>
              </a:rPr>
              <a:t>-------------&gt;</a:t>
            </a:r>
            <a:r>
              <a:rPr lang="en-US" sz="1200" b="0" dirty="0">
                <a:latin typeface="Comic Sans MS" panose="030F0902030302020204" pitchFamily="66" charset="0"/>
              </a:rPr>
              <a:t> Combines messaging, storage, and stream processing to build real-time data pipelines</a:t>
            </a:r>
          </a:p>
        </p:txBody>
      </p:sp>
      <p:pic>
        <p:nvPicPr>
          <p:cNvPr id="9" name="Picture 8">
            <a:extLst>
              <a:ext uri="{FF2B5EF4-FFF2-40B4-BE49-F238E27FC236}">
                <a16:creationId xmlns:a16="http://schemas.microsoft.com/office/drawing/2014/main" id="{C1434457-70E4-2735-C4EC-C9805229CC98}"/>
              </a:ext>
            </a:extLst>
          </p:cNvPr>
          <p:cNvPicPr>
            <a:picLocks noChangeAspect="1"/>
          </p:cNvPicPr>
          <p:nvPr/>
        </p:nvPicPr>
        <p:blipFill>
          <a:blip r:embed="rId7"/>
          <a:stretch>
            <a:fillRect/>
          </a:stretch>
        </p:blipFill>
        <p:spPr>
          <a:xfrm>
            <a:off x="69598" y="5688225"/>
            <a:ext cx="12122402" cy="618566"/>
          </a:xfrm>
          <a:prstGeom prst="rect">
            <a:avLst/>
          </a:prstGeom>
        </p:spPr>
      </p:pic>
    </p:spTree>
    <p:extLst>
      <p:ext uri="{BB962C8B-B14F-4D97-AF65-F5344CB8AC3E}">
        <p14:creationId xmlns:p14="http://schemas.microsoft.com/office/powerpoint/2010/main" val="358622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strVal val="#ppt_w*0.70"/>
                                          </p:val>
                                        </p:tav>
                                        <p:tav tm="100000">
                                          <p:val>
                                            <p:strVal val="#ppt_w"/>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strVal val="#ppt_w*0.70"/>
                                          </p:val>
                                        </p:tav>
                                        <p:tav tm="100000">
                                          <p:val>
                                            <p:strVal val="#ppt_w"/>
                                          </p:val>
                                        </p:tav>
                                      </p:tavLst>
                                    </p:anim>
                                    <p:anim calcmode="lin" valueType="num">
                                      <p:cBhvr>
                                        <p:cTn id="22" dur="1000" fill="hold"/>
                                        <p:tgtEl>
                                          <p:spTgt spid="8"/>
                                        </p:tgtEl>
                                        <p:attrNameLst>
                                          <p:attrName>ppt_h</p:attrName>
                                        </p:attrNameLst>
                                      </p:cBhvr>
                                      <p:tavLst>
                                        <p:tav tm="0">
                                          <p:val>
                                            <p:strVal val="#ppt_h"/>
                                          </p:val>
                                        </p:tav>
                                        <p:tav tm="100000">
                                          <p:val>
                                            <p:strVal val="#ppt_h"/>
                                          </p:val>
                                        </p:tav>
                                      </p:tavLst>
                                    </p:anim>
                                    <p:animEffect transition="in" filter="fade">
                                      <p:cBhvr>
                                        <p:cTn id="23" dur="1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strVal val="#ppt_w*0.70"/>
                                          </p:val>
                                        </p:tav>
                                        <p:tav tm="100000">
                                          <p:val>
                                            <p:strVal val="#ppt_w"/>
                                          </p:val>
                                        </p:tav>
                                      </p:tavLst>
                                    </p:anim>
                                    <p:anim calcmode="lin" valueType="num">
                                      <p:cBhvr>
                                        <p:cTn id="36" dur="1000" fill="hold"/>
                                        <p:tgtEl>
                                          <p:spTgt spid="5"/>
                                        </p:tgtEl>
                                        <p:attrNameLst>
                                          <p:attrName>ppt_h</p:attrName>
                                        </p:attrNameLst>
                                      </p:cBhvr>
                                      <p:tavLst>
                                        <p:tav tm="0">
                                          <p:val>
                                            <p:strVal val="#ppt_h"/>
                                          </p:val>
                                        </p:tav>
                                        <p:tav tm="100000">
                                          <p:val>
                                            <p:strVal val="#ppt_h"/>
                                          </p:val>
                                        </p:tav>
                                      </p:tavLst>
                                    </p:anim>
                                    <p:animEffect transition="in" filter="fade">
                                      <p:cBhvr>
                                        <p:cTn id="37" dur="1000"/>
                                        <p:tgtEl>
                                          <p:spTgt spid="5"/>
                                        </p:tgtEl>
                                      </p:cBhvr>
                                    </p:animEffect>
                                  </p:childTnLst>
                                </p:cTn>
                              </p:par>
                              <p:par>
                                <p:cTn id="38" presetID="55"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1000" fill="hold"/>
                                        <p:tgtEl>
                                          <p:spTgt spid="9"/>
                                        </p:tgtEl>
                                        <p:attrNameLst>
                                          <p:attrName>ppt_w</p:attrName>
                                        </p:attrNameLst>
                                      </p:cBhvr>
                                      <p:tavLst>
                                        <p:tav tm="0">
                                          <p:val>
                                            <p:strVal val="#ppt_w*0.70"/>
                                          </p:val>
                                        </p:tav>
                                        <p:tav tm="100000">
                                          <p:val>
                                            <p:strVal val="#ppt_w"/>
                                          </p:val>
                                        </p:tav>
                                      </p:tavLst>
                                    </p:anim>
                                    <p:anim calcmode="lin" valueType="num">
                                      <p:cBhvr>
                                        <p:cTn id="41" dur="1000" fill="hold"/>
                                        <p:tgtEl>
                                          <p:spTgt spid="9"/>
                                        </p:tgtEl>
                                        <p:attrNameLst>
                                          <p:attrName>ppt_h</p:attrName>
                                        </p:attrNameLst>
                                      </p:cBhvr>
                                      <p:tavLst>
                                        <p:tav tm="0">
                                          <p:val>
                                            <p:strVal val="#ppt_h"/>
                                          </p:val>
                                        </p:tav>
                                        <p:tav tm="100000">
                                          <p:val>
                                            <p:strVal val="#ppt_h"/>
                                          </p:val>
                                        </p:tav>
                                      </p:tavLst>
                                    </p:anim>
                                    <p:animEffect transition="in" filter="fade">
                                      <p:cBhvr>
                                        <p:cTn id="4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CC679-4640-CAAD-989C-451BB423A18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D2B6853-5782-5A96-5FD7-33C3589B2479}"/>
              </a:ext>
            </a:extLst>
          </p:cNvPr>
          <p:cNvPicPr>
            <a:picLocks noChangeAspect="1"/>
          </p:cNvPicPr>
          <p:nvPr/>
        </p:nvPicPr>
        <p:blipFill>
          <a:blip r:embed="rId3"/>
          <a:stretch>
            <a:fillRect/>
          </a:stretch>
        </p:blipFill>
        <p:spPr>
          <a:xfrm>
            <a:off x="10160" y="2313749"/>
            <a:ext cx="12192000" cy="2326171"/>
          </a:xfrm>
          <a:prstGeom prst="rect">
            <a:avLst/>
          </a:prstGeom>
        </p:spPr>
      </p:pic>
      <p:pic>
        <p:nvPicPr>
          <p:cNvPr id="8" name="Picture 7" descr="A cartoon of a wizard&#10;&#10;AI-generated content may be incorrect.">
            <a:extLst>
              <a:ext uri="{FF2B5EF4-FFF2-40B4-BE49-F238E27FC236}">
                <a16:creationId xmlns:a16="http://schemas.microsoft.com/office/drawing/2014/main" id="{CC988CF6-3A3F-18C6-52C5-2E11F5F4844B}"/>
              </a:ext>
            </a:extLst>
          </p:cNvPr>
          <p:cNvPicPr>
            <a:picLocks noChangeAspect="1"/>
          </p:cNvPicPr>
          <p:nvPr/>
        </p:nvPicPr>
        <p:blipFill>
          <a:blip r:embed="rId4"/>
          <a:stretch>
            <a:fillRect/>
          </a:stretch>
        </p:blipFill>
        <p:spPr>
          <a:xfrm>
            <a:off x="614376" y="2523308"/>
            <a:ext cx="1057621" cy="1000760"/>
          </a:xfrm>
          <a:prstGeom prst="rect">
            <a:avLst/>
          </a:prstGeom>
        </p:spPr>
      </p:pic>
      <p:pic>
        <p:nvPicPr>
          <p:cNvPr id="9" name="Picture 8">
            <a:hlinkClick r:id="rId5" action="ppaction://hlinksldjump"/>
            <a:extLst>
              <a:ext uri="{FF2B5EF4-FFF2-40B4-BE49-F238E27FC236}">
                <a16:creationId xmlns:a16="http://schemas.microsoft.com/office/drawing/2014/main" id="{F02B1220-0CE4-FFC8-F07D-B92C7854AC6D}"/>
              </a:ext>
            </a:extLst>
          </p:cNvPr>
          <p:cNvPicPr>
            <a:picLocks noChangeAspect="1"/>
          </p:cNvPicPr>
          <p:nvPr/>
        </p:nvPicPr>
        <p:blipFill>
          <a:blip r:embed="rId6"/>
          <a:stretch>
            <a:fillRect/>
          </a:stretch>
        </p:blipFill>
        <p:spPr>
          <a:xfrm>
            <a:off x="372455" y="1098818"/>
            <a:ext cx="1669333" cy="977312"/>
          </a:xfrm>
          <a:prstGeom prst="rect">
            <a:avLst/>
          </a:prstGeom>
        </p:spPr>
      </p:pic>
      <p:pic>
        <p:nvPicPr>
          <p:cNvPr id="10" name="Picture 9">
            <a:hlinkClick r:id="rId7" action="ppaction://hlinksldjump"/>
            <a:extLst>
              <a:ext uri="{FF2B5EF4-FFF2-40B4-BE49-F238E27FC236}">
                <a16:creationId xmlns:a16="http://schemas.microsoft.com/office/drawing/2014/main" id="{5EA8F64A-F6A7-F0A6-3CC6-9755E8FDCFCB}"/>
              </a:ext>
            </a:extLst>
          </p:cNvPr>
          <p:cNvPicPr>
            <a:picLocks noChangeAspect="1"/>
          </p:cNvPicPr>
          <p:nvPr/>
        </p:nvPicPr>
        <p:blipFill>
          <a:blip r:embed="rId8"/>
          <a:stretch>
            <a:fillRect/>
          </a:stretch>
        </p:blipFill>
        <p:spPr>
          <a:xfrm>
            <a:off x="2801620" y="1096993"/>
            <a:ext cx="1601470" cy="979137"/>
          </a:xfrm>
          <a:prstGeom prst="rect">
            <a:avLst/>
          </a:prstGeom>
        </p:spPr>
      </p:pic>
      <p:pic>
        <p:nvPicPr>
          <p:cNvPr id="11" name="Picture 10">
            <a:hlinkClick r:id="rId9" action="ppaction://hlinksldjump"/>
            <a:extLst>
              <a:ext uri="{FF2B5EF4-FFF2-40B4-BE49-F238E27FC236}">
                <a16:creationId xmlns:a16="http://schemas.microsoft.com/office/drawing/2014/main" id="{CC59781E-FB0D-9D36-2033-296C2321BBB1}"/>
              </a:ext>
            </a:extLst>
          </p:cNvPr>
          <p:cNvPicPr>
            <a:picLocks noChangeAspect="1"/>
          </p:cNvPicPr>
          <p:nvPr/>
        </p:nvPicPr>
        <p:blipFill>
          <a:blip r:embed="rId10"/>
          <a:stretch>
            <a:fillRect/>
          </a:stretch>
        </p:blipFill>
        <p:spPr>
          <a:xfrm>
            <a:off x="5203825" y="1096994"/>
            <a:ext cx="1601470" cy="979137"/>
          </a:xfrm>
          <a:prstGeom prst="rect">
            <a:avLst/>
          </a:prstGeom>
        </p:spPr>
      </p:pic>
      <p:pic>
        <p:nvPicPr>
          <p:cNvPr id="12" name="Picture 11">
            <a:hlinkClick r:id="rId11" action="ppaction://hlinksldjump"/>
            <a:extLst>
              <a:ext uri="{FF2B5EF4-FFF2-40B4-BE49-F238E27FC236}">
                <a16:creationId xmlns:a16="http://schemas.microsoft.com/office/drawing/2014/main" id="{44D4D762-8C40-59D8-9DBB-F9D1C76CBF78}"/>
              </a:ext>
            </a:extLst>
          </p:cNvPr>
          <p:cNvPicPr>
            <a:picLocks noChangeAspect="1"/>
          </p:cNvPicPr>
          <p:nvPr/>
        </p:nvPicPr>
        <p:blipFill>
          <a:blip r:embed="rId12"/>
          <a:stretch>
            <a:fillRect/>
          </a:stretch>
        </p:blipFill>
        <p:spPr>
          <a:xfrm>
            <a:off x="7632989" y="1096994"/>
            <a:ext cx="1601470" cy="979137"/>
          </a:xfrm>
          <a:prstGeom prst="rect">
            <a:avLst/>
          </a:prstGeom>
        </p:spPr>
      </p:pic>
      <p:pic>
        <p:nvPicPr>
          <p:cNvPr id="13" name="Picture 12">
            <a:hlinkClick r:id="rId13" action="ppaction://hlinksldjump"/>
            <a:extLst>
              <a:ext uri="{FF2B5EF4-FFF2-40B4-BE49-F238E27FC236}">
                <a16:creationId xmlns:a16="http://schemas.microsoft.com/office/drawing/2014/main" id="{5D264F7E-15A5-D0C7-4A44-CEE8F6FD3295}"/>
              </a:ext>
            </a:extLst>
          </p:cNvPr>
          <p:cNvPicPr>
            <a:picLocks noChangeAspect="1"/>
          </p:cNvPicPr>
          <p:nvPr/>
        </p:nvPicPr>
        <p:blipFill>
          <a:blip r:embed="rId14"/>
          <a:stretch>
            <a:fillRect/>
          </a:stretch>
        </p:blipFill>
        <p:spPr>
          <a:xfrm>
            <a:off x="10035194" y="1098818"/>
            <a:ext cx="1601470" cy="979137"/>
          </a:xfrm>
          <a:prstGeom prst="rect">
            <a:avLst/>
          </a:prstGeom>
        </p:spPr>
      </p:pic>
      <p:pic>
        <p:nvPicPr>
          <p:cNvPr id="14" name="Picture 13">
            <a:extLst>
              <a:ext uri="{FF2B5EF4-FFF2-40B4-BE49-F238E27FC236}">
                <a16:creationId xmlns:a16="http://schemas.microsoft.com/office/drawing/2014/main" id="{68DA57D1-27F0-CD27-3ABD-5E5242A08C38}"/>
              </a:ext>
            </a:extLst>
          </p:cNvPr>
          <p:cNvPicPr>
            <a:picLocks noChangeAspect="1"/>
          </p:cNvPicPr>
          <p:nvPr/>
        </p:nvPicPr>
        <p:blipFill>
          <a:blip r:embed="rId15"/>
          <a:stretch>
            <a:fillRect/>
          </a:stretch>
        </p:blipFill>
        <p:spPr>
          <a:xfrm>
            <a:off x="2629078" y="243840"/>
            <a:ext cx="1919594" cy="853153"/>
          </a:xfrm>
          <a:prstGeom prst="rect">
            <a:avLst/>
          </a:prstGeom>
        </p:spPr>
      </p:pic>
      <p:pic>
        <p:nvPicPr>
          <p:cNvPr id="18" name="Picture 17" descr="A gold star on a black background&#10;&#10;AI-generated content may be incorrect.">
            <a:extLst>
              <a:ext uri="{FF2B5EF4-FFF2-40B4-BE49-F238E27FC236}">
                <a16:creationId xmlns:a16="http://schemas.microsoft.com/office/drawing/2014/main" id="{6445478C-F88F-C6FC-05FC-63C214CCD0FB}"/>
              </a:ext>
            </a:extLst>
          </p:cNvPr>
          <p:cNvPicPr>
            <a:picLocks noChangeAspect="1"/>
          </p:cNvPicPr>
          <p:nvPr/>
        </p:nvPicPr>
        <p:blipFill>
          <a:blip r:embed="rId16"/>
          <a:stretch>
            <a:fillRect/>
          </a:stretch>
        </p:blipFill>
        <p:spPr>
          <a:xfrm>
            <a:off x="974713" y="1738051"/>
            <a:ext cx="467388" cy="443822"/>
          </a:xfrm>
          <a:prstGeom prst="rect">
            <a:avLst/>
          </a:prstGeom>
        </p:spPr>
      </p:pic>
      <p:pic>
        <p:nvPicPr>
          <p:cNvPr id="19" name="Picture 18" descr="A gold star on a black background&#10;&#10;AI-generated content may be incorrect.">
            <a:extLst>
              <a:ext uri="{FF2B5EF4-FFF2-40B4-BE49-F238E27FC236}">
                <a16:creationId xmlns:a16="http://schemas.microsoft.com/office/drawing/2014/main" id="{D75BB313-C276-D029-306E-6BAAEFDCF7FA}"/>
              </a:ext>
            </a:extLst>
          </p:cNvPr>
          <p:cNvPicPr>
            <a:picLocks noChangeAspect="1"/>
          </p:cNvPicPr>
          <p:nvPr/>
        </p:nvPicPr>
        <p:blipFill>
          <a:blip r:embed="rId16"/>
          <a:stretch>
            <a:fillRect/>
          </a:stretch>
        </p:blipFill>
        <p:spPr>
          <a:xfrm>
            <a:off x="3368661" y="1753080"/>
            <a:ext cx="467388" cy="443822"/>
          </a:xfrm>
          <a:prstGeom prst="rect">
            <a:avLst/>
          </a:prstGeom>
        </p:spPr>
      </p:pic>
    </p:spTree>
    <p:extLst>
      <p:ext uri="{BB962C8B-B14F-4D97-AF65-F5344CB8AC3E}">
        <p14:creationId xmlns:p14="http://schemas.microsoft.com/office/powerpoint/2010/main" val="36048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08333E-7 7.40741E-7 C 0.03594 0.06111 0.07201 0.12245 0.10573 0.12176 C 0.13945 0.12106 0.17096 0.05903 0.20247 -0.00278 " pathEditMode="relative" rAng="0" ptsTypes="AAA">
                                      <p:cBhvr>
                                        <p:cTn id="6" dur="2000" fill="hold"/>
                                        <p:tgtEl>
                                          <p:spTgt spid="8"/>
                                        </p:tgtEl>
                                        <p:attrNameLst>
                                          <p:attrName>ppt_x</p:attrName>
                                          <p:attrName>ppt_y</p:attrName>
                                        </p:attrNameLst>
                                      </p:cBhvr>
                                      <p:rCtr x="10117" y="5949"/>
                                    </p:animMotion>
                                  </p:childTnLst>
                                </p:cTn>
                              </p:par>
                            </p:childTnLst>
                          </p:cTn>
                        </p:par>
                        <p:par>
                          <p:cTn id="7" fill="hold">
                            <p:stCondLst>
                              <p:cond delay="2000"/>
                            </p:stCondLst>
                            <p:childTnLst>
                              <p:par>
                                <p:cTn id="8" presetID="3" presetClass="entr" presetSubtype="1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par>
                          <p:cTn id="11" fill="hold">
                            <p:stCondLst>
                              <p:cond delay="2500"/>
                            </p:stCondLst>
                            <p:childTnLst>
                              <p:par>
                                <p:cTn id="12" presetID="3" presetClass="entr" presetSubtype="1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linds(horizontal)">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a:xfrm>
            <a:off x="705913" y="2933878"/>
            <a:ext cx="11043064" cy="508001"/>
          </a:xfrm>
        </p:spPr>
        <p:txBody>
          <a:bodyPr>
            <a:normAutofit/>
          </a:bodyPr>
          <a:lstStyle/>
          <a:p>
            <a:r>
              <a:rPr lang="en-US" b="0" dirty="0"/>
              <a:t>Tell the </a:t>
            </a:r>
            <a:r>
              <a:rPr lang="en-US" dirty="0"/>
              <a:t>Story</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(Better OUTCOMES when you CONNECT with the Story)</a:t>
            </a:r>
          </a:p>
        </p:txBody>
      </p:sp>
    </p:spTree>
    <p:extLst>
      <p:ext uri="{BB962C8B-B14F-4D97-AF65-F5344CB8AC3E}">
        <p14:creationId xmlns:p14="http://schemas.microsoft.com/office/powerpoint/2010/main" val="340011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F78DB-55AD-01BD-90FF-930A6DC92E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0E19F4-B564-8BD1-BA5E-499D90E3C685}"/>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Set the Stage - ”The Persona”</a:t>
            </a:r>
            <a:endParaRPr lang="en-US" dirty="0"/>
          </a:p>
        </p:txBody>
      </p:sp>
      <p:pic>
        <p:nvPicPr>
          <p:cNvPr id="3" name="Picture 2">
            <a:extLst>
              <a:ext uri="{FF2B5EF4-FFF2-40B4-BE49-F238E27FC236}">
                <a16:creationId xmlns:a16="http://schemas.microsoft.com/office/drawing/2014/main" id="{0690D926-FA1D-4A36-0B5D-FC3B22E0BA04}"/>
              </a:ext>
            </a:extLst>
          </p:cNvPr>
          <p:cNvPicPr>
            <a:picLocks noChangeAspect="1"/>
          </p:cNvPicPr>
          <p:nvPr/>
        </p:nvPicPr>
        <p:blipFill>
          <a:blip r:embed="rId3"/>
          <a:stretch>
            <a:fillRect/>
          </a:stretch>
        </p:blipFill>
        <p:spPr>
          <a:xfrm>
            <a:off x="530683" y="773738"/>
            <a:ext cx="4562040" cy="1329924"/>
          </a:xfrm>
          <a:prstGeom prst="rect">
            <a:avLst/>
          </a:prstGeom>
        </p:spPr>
      </p:pic>
      <p:pic>
        <p:nvPicPr>
          <p:cNvPr id="4" name="Picture 3">
            <a:extLst>
              <a:ext uri="{FF2B5EF4-FFF2-40B4-BE49-F238E27FC236}">
                <a16:creationId xmlns:a16="http://schemas.microsoft.com/office/drawing/2014/main" id="{57AA8E15-B038-C8B9-A1BA-4E352FB94B5B}"/>
              </a:ext>
            </a:extLst>
          </p:cNvPr>
          <p:cNvPicPr>
            <a:picLocks noChangeAspect="1"/>
          </p:cNvPicPr>
          <p:nvPr/>
        </p:nvPicPr>
        <p:blipFill>
          <a:blip r:embed="rId4"/>
          <a:stretch>
            <a:fillRect/>
          </a:stretch>
        </p:blipFill>
        <p:spPr>
          <a:xfrm>
            <a:off x="2988337" y="1023079"/>
            <a:ext cx="698606" cy="680460"/>
          </a:xfrm>
          <a:prstGeom prst="rect">
            <a:avLst/>
          </a:prstGeom>
        </p:spPr>
      </p:pic>
      <p:pic>
        <p:nvPicPr>
          <p:cNvPr id="5" name="Picture 4">
            <a:extLst>
              <a:ext uri="{FF2B5EF4-FFF2-40B4-BE49-F238E27FC236}">
                <a16:creationId xmlns:a16="http://schemas.microsoft.com/office/drawing/2014/main" id="{F904CF8B-B286-B16B-85B8-19C004413EBA}"/>
              </a:ext>
            </a:extLst>
          </p:cNvPr>
          <p:cNvPicPr>
            <a:picLocks noChangeAspect="1"/>
          </p:cNvPicPr>
          <p:nvPr/>
        </p:nvPicPr>
        <p:blipFill>
          <a:blip r:embed="rId5"/>
          <a:stretch>
            <a:fillRect/>
          </a:stretch>
        </p:blipFill>
        <p:spPr>
          <a:xfrm>
            <a:off x="5239349" y="666598"/>
            <a:ext cx="3160084" cy="1393423"/>
          </a:xfrm>
          <a:prstGeom prst="rect">
            <a:avLst/>
          </a:prstGeom>
        </p:spPr>
      </p:pic>
      <p:sp>
        <p:nvSpPr>
          <p:cNvPr id="6" name="TextBox 5">
            <a:extLst>
              <a:ext uri="{FF2B5EF4-FFF2-40B4-BE49-F238E27FC236}">
                <a16:creationId xmlns:a16="http://schemas.microsoft.com/office/drawing/2014/main" id="{CD62E33A-023A-F1CA-2E96-1B98AEAC4695}"/>
              </a:ext>
            </a:extLst>
          </p:cNvPr>
          <p:cNvSpPr txBox="1"/>
          <p:nvPr/>
        </p:nvSpPr>
        <p:spPr>
          <a:xfrm>
            <a:off x="4109559" y="761395"/>
            <a:ext cx="983164" cy="1323439"/>
          </a:xfrm>
          <a:prstGeom prst="rect">
            <a:avLst/>
          </a:prstGeom>
          <a:noFill/>
        </p:spPr>
        <p:txBody>
          <a:bodyPr wrap="square" rtlCol="0">
            <a:spAutoFit/>
          </a:bodyPr>
          <a:lstStyle/>
          <a:p>
            <a:r>
              <a:rPr lang="en-US" sz="8000" dirty="0">
                <a:solidFill>
                  <a:srgbClr val="FF0000"/>
                </a:solidFill>
                <a:latin typeface="Comic Sans MS" panose="030F0902030302020204" pitchFamily="66" charset="0"/>
              </a:rPr>
              <a:t>X</a:t>
            </a:r>
          </a:p>
        </p:txBody>
      </p:sp>
      <p:pic>
        <p:nvPicPr>
          <p:cNvPr id="7" name="Picture 6">
            <a:extLst>
              <a:ext uri="{FF2B5EF4-FFF2-40B4-BE49-F238E27FC236}">
                <a16:creationId xmlns:a16="http://schemas.microsoft.com/office/drawing/2014/main" id="{3EC8990A-EA37-1914-B2A4-F46DD8DFF11E}"/>
              </a:ext>
            </a:extLst>
          </p:cNvPr>
          <p:cNvPicPr>
            <a:picLocks noChangeAspect="1"/>
          </p:cNvPicPr>
          <p:nvPr/>
        </p:nvPicPr>
        <p:blipFill>
          <a:blip r:embed="rId6"/>
          <a:stretch>
            <a:fillRect/>
          </a:stretch>
        </p:blipFill>
        <p:spPr>
          <a:xfrm>
            <a:off x="925032" y="2260714"/>
            <a:ext cx="10155511" cy="2601116"/>
          </a:xfrm>
          <a:prstGeom prst="rect">
            <a:avLst/>
          </a:prstGeom>
        </p:spPr>
      </p:pic>
      <p:pic>
        <p:nvPicPr>
          <p:cNvPr id="8" name="Picture 7">
            <a:extLst>
              <a:ext uri="{FF2B5EF4-FFF2-40B4-BE49-F238E27FC236}">
                <a16:creationId xmlns:a16="http://schemas.microsoft.com/office/drawing/2014/main" id="{239613C0-6299-C9B6-E31B-D6E08C23D531}"/>
              </a:ext>
            </a:extLst>
          </p:cNvPr>
          <p:cNvPicPr>
            <a:picLocks noChangeAspect="1"/>
          </p:cNvPicPr>
          <p:nvPr/>
        </p:nvPicPr>
        <p:blipFill>
          <a:blip r:embed="rId7"/>
          <a:stretch>
            <a:fillRect/>
          </a:stretch>
        </p:blipFill>
        <p:spPr>
          <a:xfrm>
            <a:off x="7630983" y="2778436"/>
            <a:ext cx="1270240" cy="2421395"/>
          </a:xfrm>
          <a:prstGeom prst="rect">
            <a:avLst/>
          </a:prstGeom>
        </p:spPr>
      </p:pic>
      <p:pic>
        <p:nvPicPr>
          <p:cNvPr id="9" name="Picture 8">
            <a:extLst>
              <a:ext uri="{FF2B5EF4-FFF2-40B4-BE49-F238E27FC236}">
                <a16:creationId xmlns:a16="http://schemas.microsoft.com/office/drawing/2014/main" id="{BB58A7C2-FEA0-247A-8032-C5A33809D659}"/>
              </a:ext>
            </a:extLst>
          </p:cNvPr>
          <p:cNvPicPr>
            <a:picLocks noChangeAspect="1"/>
          </p:cNvPicPr>
          <p:nvPr/>
        </p:nvPicPr>
        <p:blipFill>
          <a:blip r:embed="rId8"/>
          <a:stretch>
            <a:fillRect/>
          </a:stretch>
        </p:blipFill>
        <p:spPr>
          <a:xfrm>
            <a:off x="8090491" y="4917744"/>
            <a:ext cx="4101509" cy="1156835"/>
          </a:xfrm>
          <a:prstGeom prst="rect">
            <a:avLst/>
          </a:prstGeom>
        </p:spPr>
      </p:pic>
      <p:pic>
        <p:nvPicPr>
          <p:cNvPr id="13" name="Picture 12" descr="A group of children sitting on a couch&#10;&#10;AI-generated content may be incorrect.">
            <a:extLst>
              <a:ext uri="{FF2B5EF4-FFF2-40B4-BE49-F238E27FC236}">
                <a16:creationId xmlns:a16="http://schemas.microsoft.com/office/drawing/2014/main" id="{F22EC8C6-0873-5A72-5739-E846526B1087}"/>
              </a:ext>
            </a:extLst>
          </p:cNvPr>
          <p:cNvPicPr>
            <a:picLocks noChangeAspect="1"/>
          </p:cNvPicPr>
          <p:nvPr/>
        </p:nvPicPr>
        <p:blipFill>
          <a:blip r:embed="rId9"/>
          <a:stretch>
            <a:fillRect/>
          </a:stretch>
        </p:blipFill>
        <p:spPr>
          <a:xfrm>
            <a:off x="6111293" y="2060021"/>
            <a:ext cx="5948465" cy="3836082"/>
          </a:xfrm>
          <a:prstGeom prst="rect">
            <a:avLst/>
          </a:prstGeom>
        </p:spPr>
      </p:pic>
      <p:pic>
        <p:nvPicPr>
          <p:cNvPr id="11" name="Picture 10" descr="A group of children sitting on a couch&#10;&#10;AI-generated content may be incorrect.">
            <a:extLst>
              <a:ext uri="{FF2B5EF4-FFF2-40B4-BE49-F238E27FC236}">
                <a16:creationId xmlns:a16="http://schemas.microsoft.com/office/drawing/2014/main" id="{FE12C0EB-2247-8E40-A69F-C72A8C51A487}"/>
              </a:ext>
            </a:extLst>
          </p:cNvPr>
          <p:cNvPicPr>
            <a:picLocks noChangeAspect="1"/>
          </p:cNvPicPr>
          <p:nvPr/>
        </p:nvPicPr>
        <p:blipFill>
          <a:blip r:embed="rId10">
            <a:alphaModFix/>
          </a:blip>
          <a:stretch>
            <a:fillRect/>
          </a:stretch>
        </p:blipFill>
        <p:spPr>
          <a:xfrm>
            <a:off x="132242" y="2060021"/>
            <a:ext cx="5981479" cy="3836083"/>
          </a:xfrm>
          <a:prstGeom prst="rect">
            <a:avLst/>
          </a:prstGeom>
        </p:spPr>
      </p:pic>
      <p:sp>
        <p:nvSpPr>
          <p:cNvPr id="10" name="TextBox 9">
            <a:extLst>
              <a:ext uri="{FF2B5EF4-FFF2-40B4-BE49-F238E27FC236}">
                <a16:creationId xmlns:a16="http://schemas.microsoft.com/office/drawing/2014/main" id="{DD4479C6-8D51-377A-35A2-DED660E1B3B8}"/>
              </a:ext>
            </a:extLst>
          </p:cNvPr>
          <p:cNvSpPr txBox="1"/>
          <p:nvPr/>
        </p:nvSpPr>
        <p:spPr>
          <a:xfrm>
            <a:off x="807356" y="5911197"/>
            <a:ext cx="721736" cy="369332"/>
          </a:xfrm>
          <a:prstGeom prst="rect">
            <a:avLst/>
          </a:prstGeom>
          <a:noFill/>
        </p:spPr>
        <p:txBody>
          <a:bodyPr wrap="none" rtlCol="0">
            <a:spAutoFit/>
          </a:bodyPr>
          <a:lstStyle/>
          <a:p>
            <a:r>
              <a:rPr lang="en-US" dirty="0"/>
              <a:t>Brady</a:t>
            </a:r>
          </a:p>
        </p:txBody>
      </p:sp>
      <p:sp>
        <p:nvSpPr>
          <p:cNvPr id="12" name="TextBox 11">
            <a:extLst>
              <a:ext uri="{FF2B5EF4-FFF2-40B4-BE49-F238E27FC236}">
                <a16:creationId xmlns:a16="http://schemas.microsoft.com/office/drawing/2014/main" id="{F2C3989D-9C6D-1216-7747-C341CBF3112C}"/>
              </a:ext>
            </a:extLst>
          </p:cNvPr>
          <p:cNvSpPr txBox="1"/>
          <p:nvPr/>
        </p:nvSpPr>
        <p:spPr>
          <a:xfrm>
            <a:off x="2879559" y="5911197"/>
            <a:ext cx="695511" cy="369332"/>
          </a:xfrm>
          <a:prstGeom prst="rect">
            <a:avLst/>
          </a:prstGeom>
          <a:noFill/>
        </p:spPr>
        <p:txBody>
          <a:bodyPr wrap="none" rtlCol="0">
            <a:spAutoFit/>
          </a:bodyPr>
          <a:lstStyle/>
          <a:p>
            <a:r>
              <a:rPr lang="en-US" dirty="0"/>
              <a:t>Rylan</a:t>
            </a:r>
          </a:p>
        </p:txBody>
      </p:sp>
      <p:sp>
        <p:nvSpPr>
          <p:cNvPr id="14" name="TextBox 13">
            <a:extLst>
              <a:ext uri="{FF2B5EF4-FFF2-40B4-BE49-F238E27FC236}">
                <a16:creationId xmlns:a16="http://schemas.microsoft.com/office/drawing/2014/main" id="{F9EA7810-F9B7-9AAA-A45C-65A91FC8901B}"/>
              </a:ext>
            </a:extLst>
          </p:cNvPr>
          <p:cNvSpPr txBox="1"/>
          <p:nvPr/>
        </p:nvSpPr>
        <p:spPr>
          <a:xfrm>
            <a:off x="4564669" y="5911197"/>
            <a:ext cx="822789" cy="369332"/>
          </a:xfrm>
          <a:prstGeom prst="rect">
            <a:avLst/>
          </a:prstGeom>
          <a:noFill/>
        </p:spPr>
        <p:txBody>
          <a:bodyPr wrap="none" rtlCol="0">
            <a:spAutoFit/>
          </a:bodyPr>
          <a:lstStyle/>
          <a:p>
            <a:r>
              <a:rPr lang="en-US" dirty="0"/>
              <a:t>Oakley</a:t>
            </a:r>
          </a:p>
        </p:txBody>
      </p:sp>
    </p:spTree>
    <p:extLst>
      <p:ext uri="{BB962C8B-B14F-4D97-AF65-F5344CB8AC3E}">
        <p14:creationId xmlns:p14="http://schemas.microsoft.com/office/powerpoint/2010/main" val="178244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11"/>
                                        </p:tgtEl>
                                        <p:attrNameLst>
                                          <p:attrName>ppt_w</p:attrName>
                                        </p:attrNameLst>
                                      </p:cBhvr>
                                      <p:tavLst>
                                        <p:tav tm="0">
                                          <p:val>
                                            <p:strVal val="ppt_w"/>
                                          </p:val>
                                        </p:tav>
                                        <p:tav tm="100000">
                                          <p:val>
                                            <p:fltVal val="0"/>
                                          </p:val>
                                        </p:tav>
                                      </p:tavLst>
                                    </p:anim>
                                    <p:anim calcmode="lin" valueType="num">
                                      <p:cBhvr>
                                        <p:cTn id="26" dur="500"/>
                                        <p:tgtEl>
                                          <p:spTgt spid="11"/>
                                        </p:tgtEl>
                                        <p:attrNameLst>
                                          <p:attrName>ppt_h</p:attrName>
                                        </p:attrNameLst>
                                      </p:cBhvr>
                                      <p:tavLst>
                                        <p:tav tm="0">
                                          <p:val>
                                            <p:strVal val="ppt_h"/>
                                          </p:val>
                                        </p:tav>
                                        <p:tav tm="100000">
                                          <p:val>
                                            <p:fltVal val="0"/>
                                          </p:val>
                                        </p:tav>
                                      </p:tavLst>
                                    </p:anim>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xit" presetSubtype="32" fill="hold" nodeType="clickEffect">
                                  <p:stCondLst>
                                    <p:cond delay="0"/>
                                  </p:stCondLst>
                                  <p:childTnLst>
                                    <p:anim calcmode="lin" valueType="num">
                                      <p:cBhvr>
                                        <p:cTn id="56" dur="500"/>
                                        <p:tgtEl>
                                          <p:spTgt spid="13"/>
                                        </p:tgtEl>
                                        <p:attrNameLst>
                                          <p:attrName>ppt_w</p:attrName>
                                        </p:attrNameLst>
                                      </p:cBhvr>
                                      <p:tavLst>
                                        <p:tav tm="0">
                                          <p:val>
                                            <p:strVal val="ppt_w"/>
                                          </p:val>
                                        </p:tav>
                                        <p:tav tm="100000">
                                          <p:val>
                                            <p:fltVal val="0"/>
                                          </p:val>
                                        </p:tav>
                                      </p:tavLst>
                                    </p:anim>
                                    <p:anim calcmode="lin" valueType="num">
                                      <p:cBhvr>
                                        <p:cTn id="57" dur="500"/>
                                        <p:tgtEl>
                                          <p:spTgt spid="13"/>
                                        </p:tgtEl>
                                        <p:attrNameLst>
                                          <p:attrName>ppt_h</p:attrName>
                                        </p:attrNameLst>
                                      </p:cBhvr>
                                      <p:tavLst>
                                        <p:tav tm="0">
                                          <p:val>
                                            <p:strVal val="ppt_h"/>
                                          </p:val>
                                        </p:tav>
                                        <p:tav tm="100000">
                                          <p:val>
                                            <p:fltVal val="0"/>
                                          </p:val>
                                        </p:tav>
                                      </p:tavLst>
                                    </p:anim>
                                    <p:animEffect transition="out" filter="fade">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0" grpId="1"/>
      <p:bldP spid="12" grpId="0"/>
      <p:bldP spid="12" grpId="1"/>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F4120-4708-4CDA-40FE-379BFAB72F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B645C-4B6F-7285-44B8-636E36D08447}"/>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“Telling the Story”</a:t>
            </a:r>
            <a:endParaRPr lang="en-US" dirty="0"/>
          </a:p>
        </p:txBody>
      </p:sp>
      <p:pic>
        <p:nvPicPr>
          <p:cNvPr id="3" name="Picture 2">
            <a:extLst>
              <a:ext uri="{FF2B5EF4-FFF2-40B4-BE49-F238E27FC236}">
                <a16:creationId xmlns:a16="http://schemas.microsoft.com/office/drawing/2014/main" id="{C01F6031-4426-335F-CC0F-B3D7C9C213B5}"/>
              </a:ext>
            </a:extLst>
          </p:cNvPr>
          <p:cNvPicPr>
            <a:picLocks noChangeAspect="1"/>
          </p:cNvPicPr>
          <p:nvPr/>
        </p:nvPicPr>
        <p:blipFill>
          <a:blip r:embed="rId3"/>
          <a:stretch>
            <a:fillRect/>
          </a:stretch>
        </p:blipFill>
        <p:spPr>
          <a:xfrm>
            <a:off x="10258398" y="2602445"/>
            <a:ext cx="1435689" cy="1419312"/>
          </a:xfrm>
          <a:prstGeom prst="rect">
            <a:avLst/>
          </a:prstGeom>
        </p:spPr>
      </p:pic>
      <p:sp>
        <p:nvSpPr>
          <p:cNvPr id="4" name="TextBox 3">
            <a:extLst>
              <a:ext uri="{FF2B5EF4-FFF2-40B4-BE49-F238E27FC236}">
                <a16:creationId xmlns:a16="http://schemas.microsoft.com/office/drawing/2014/main" id="{0C0275E9-618F-DD64-7E6F-6D5E2E8F8680}"/>
              </a:ext>
            </a:extLst>
          </p:cNvPr>
          <p:cNvSpPr txBox="1"/>
          <p:nvPr/>
        </p:nvSpPr>
        <p:spPr>
          <a:xfrm>
            <a:off x="10210989" y="4261006"/>
            <a:ext cx="1483098" cy="738664"/>
          </a:xfrm>
          <a:prstGeom prst="rect">
            <a:avLst/>
          </a:prstGeom>
          <a:noFill/>
        </p:spPr>
        <p:txBody>
          <a:bodyPr wrap="none" rtlCol="0">
            <a:spAutoFit/>
          </a:bodyPr>
          <a:lstStyle/>
          <a:p>
            <a:pPr algn="ctr"/>
            <a:r>
              <a:rPr lang="en-US" sz="1400" dirty="0">
                <a:latin typeface="Comic Sans MS" panose="030F0902030302020204" pitchFamily="66" charset="0"/>
              </a:rPr>
              <a:t>Event Storming</a:t>
            </a:r>
          </a:p>
          <a:p>
            <a:pPr algn="ctr"/>
            <a:r>
              <a:rPr lang="en-US" sz="1400" dirty="0">
                <a:latin typeface="Comic Sans MS" panose="030F0902030302020204" pitchFamily="66" charset="0"/>
              </a:rPr>
              <a:t>“next level” </a:t>
            </a:r>
          </a:p>
          <a:p>
            <a:pPr algn="ctr"/>
            <a:r>
              <a:rPr lang="en-US" sz="1400" dirty="0">
                <a:latin typeface="Comic Sans MS" panose="030F0902030302020204" pitchFamily="66" charset="0"/>
              </a:rPr>
              <a:t>event modeling</a:t>
            </a:r>
          </a:p>
        </p:txBody>
      </p:sp>
      <p:pic>
        <p:nvPicPr>
          <p:cNvPr id="5" name="Picture 4">
            <a:extLst>
              <a:ext uri="{FF2B5EF4-FFF2-40B4-BE49-F238E27FC236}">
                <a16:creationId xmlns:a16="http://schemas.microsoft.com/office/drawing/2014/main" id="{9F95C256-352C-1083-EC62-CF7312BC3869}"/>
              </a:ext>
            </a:extLst>
          </p:cNvPr>
          <p:cNvPicPr>
            <a:picLocks noChangeAspect="1"/>
          </p:cNvPicPr>
          <p:nvPr/>
        </p:nvPicPr>
        <p:blipFill>
          <a:blip r:embed="rId4"/>
          <a:stretch>
            <a:fillRect/>
          </a:stretch>
        </p:blipFill>
        <p:spPr>
          <a:xfrm>
            <a:off x="10090905" y="1490809"/>
            <a:ext cx="1734650" cy="900055"/>
          </a:xfrm>
          <a:prstGeom prst="rect">
            <a:avLst/>
          </a:prstGeom>
        </p:spPr>
      </p:pic>
      <p:pic>
        <p:nvPicPr>
          <p:cNvPr id="6" name="Picture 5">
            <a:extLst>
              <a:ext uri="{FF2B5EF4-FFF2-40B4-BE49-F238E27FC236}">
                <a16:creationId xmlns:a16="http://schemas.microsoft.com/office/drawing/2014/main" id="{C308D611-647E-9635-E013-73CB9BB4E2ED}"/>
              </a:ext>
            </a:extLst>
          </p:cNvPr>
          <p:cNvPicPr>
            <a:picLocks noChangeAspect="1"/>
          </p:cNvPicPr>
          <p:nvPr/>
        </p:nvPicPr>
        <p:blipFill>
          <a:blip r:embed="rId5"/>
          <a:stretch>
            <a:fillRect/>
          </a:stretch>
        </p:blipFill>
        <p:spPr>
          <a:xfrm>
            <a:off x="5186862" y="2679319"/>
            <a:ext cx="1426039" cy="1409956"/>
          </a:xfrm>
          <a:prstGeom prst="rect">
            <a:avLst/>
          </a:prstGeom>
        </p:spPr>
      </p:pic>
      <p:sp>
        <p:nvSpPr>
          <p:cNvPr id="7" name="TextBox 6">
            <a:extLst>
              <a:ext uri="{FF2B5EF4-FFF2-40B4-BE49-F238E27FC236}">
                <a16:creationId xmlns:a16="http://schemas.microsoft.com/office/drawing/2014/main" id="{574D6899-C3E2-715A-7B98-1F680978CD31}"/>
              </a:ext>
            </a:extLst>
          </p:cNvPr>
          <p:cNvSpPr txBox="1"/>
          <p:nvPr/>
        </p:nvSpPr>
        <p:spPr>
          <a:xfrm>
            <a:off x="5337209" y="4368728"/>
            <a:ext cx="1125343" cy="523220"/>
          </a:xfrm>
          <a:prstGeom prst="rect">
            <a:avLst/>
          </a:prstGeom>
          <a:noFill/>
        </p:spPr>
        <p:txBody>
          <a:bodyPr wrap="square" rtlCol="0">
            <a:spAutoFit/>
          </a:bodyPr>
          <a:lstStyle/>
          <a:p>
            <a:pPr algn="ctr"/>
            <a:r>
              <a:rPr lang="en-US" sz="1400" dirty="0">
                <a:latin typeface="Comic Sans MS" panose="030F0902030302020204" pitchFamily="66" charset="0"/>
              </a:rPr>
              <a:t>User Story </a:t>
            </a:r>
          </a:p>
          <a:p>
            <a:pPr algn="ctr"/>
            <a:r>
              <a:rPr lang="en-US" sz="1400" dirty="0">
                <a:latin typeface="Comic Sans MS" panose="030F0902030302020204" pitchFamily="66" charset="0"/>
              </a:rPr>
              <a:t>Mapping</a:t>
            </a:r>
          </a:p>
        </p:txBody>
      </p:sp>
      <p:pic>
        <p:nvPicPr>
          <p:cNvPr id="8" name="Picture 7">
            <a:extLst>
              <a:ext uri="{FF2B5EF4-FFF2-40B4-BE49-F238E27FC236}">
                <a16:creationId xmlns:a16="http://schemas.microsoft.com/office/drawing/2014/main" id="{5B46C4F6-B866-CBC0-CC7A-659C6EAA0796}"/>
              </a:ext>
            </a:extLst>
          </p:cNvPr>
          <p:cNvPicPr>
            <a:picLocks noChangeAspect="1"/>
          </p:cNvPicPr>
          <p:nvPr/>
        </p:nvPicPr>
        <p:blipFill>
          <a:blip r:embed="rId6"/>
          <a:stretch>
            <a:fillRect/>
          </a:stretch>
        </p:blipFill>
        <p:spPr>
          <a:xfrm>
            <a:off x="5098550" y="1473783"/>
            <a:ext cx="1726737" cy="926353"/>
          </a:xfrm>
          <a:prstGeom prst="rect">
            <a:avLst/>
          </a:prstGeom>
        </p:spPr>
      </p:pic>
      <p:pic>
        <p:nvPicPr>
          <p:cNvPr id="9" name="Picture 8">
            <a:extLst>
              <a:ext uri="{FF2B5EF4-FFF2-40B4-BE49-F238E27FC236}">
                <a16:creationId xmlns:a16="http://schemas.microsoft.com/office/drawing/2014/main" id="{69D17601-4869-F67A-F292-E9B06B67764F}"/>
              </a:ext>
            </a:extLst>
          </p:cNvPr>
          <p:cNvPicPr>
            <a:picLocks noChangeAspect="1"/>
          </p:cNvPicPr>
          <p:nvPr/>
        </p:nvPicPr>
        <p:blipFill>
          <a:blip r:embed="rId7"/>
          <a:stretch>
            <a:fillRect/>
          </a:stretch>
        </p:blipFill>
        <p:spPr>
          <a:xfrm>
            <a:off x="7636505" y="2679319"/>
            <a:ext cx="1483098" cy="1472192"/>
          </a:xfrm>
          <a:prstGeom prst="rect">
            <a:avLst/>
          </a:prstGeom>
        </p:spPr>
      </p:pic>
      <p:pic>
        <p:nvPicPr>
          <p:cNvPr id="10" name="Picture 9">
            <a:extLst>
              <a:ext uri="{FF2B5EF4-FFF2-40B4-BE49-F238E27FC236}">
                <a16:creationId xmlns:a16="http://schemas.microsoft.com/office/drawing/2014/main" id="{B60AB7CC-5C06-EC37-A5C2-1C4155DA62A6}"/>
              </a:ext>
            </a:extLst>
          </p:cNvPr>
          <p:cNvPicPr>
            <a:picLocks noChangeAspect="1"/>
          </p:cNvPicPr>
          <p:nvPr/>
        </p:nvPicPr>
        <p:blipFill>
          <a:blip r:embed="rId8"/>
          <a:stretch>
            <a:fillRect/>
          </a:stretch>
        </p:blipFill>
        <p:spPr>
          <a:xfrm>
            <a:off x="7450609" y="1482317"/>
            <a:ext cx="1785334" cy="926353"/>
          </a:xfrm>
          <a:prstGeom prst="rect">
            <a:avLst/>
          </a:prstGeom>
        </p:spPr>
      </p:pic>
      <p:sp>
        <p:nvSpPr>
          <p:cNvPr id="11" name="TextBox 10">
            <a:extLst>
              <a:ext uri="{FF2B5EF4-FFF2-40B4-BE49-F238E27FC236}">
                <a16:creationId xmlns:a16="http://schemas.microsoft.com/office/drawing/2014/main" id="{1F48ECD1-75C8-4808-2C00-1640953ACEEF}"/>
              </a:ext>
            </a:extLst>
          </p:cNvPr>
          <p:cNvSpPr txBox="1"/>
          <p:nvPr/>
        </p:nvSpPr>
        <p:spPr>
          <a:xfrm>
            <a:off x="7846185" y="4368728"/>
            <a:ext cx="994182" cy="523220"/>
          </a:xfrm>
          <a:prstGeom prst="rect">
            <a:avLst/>
          </a:prstGeom>
          <a:noFill/>
        </p:spPr>
        <p:txBody>
          <a:bodyPr wrap="none" rtlCol="0">
            <a:spAutoFit/>
          </a:bodyPr>
          <a:lstStyle/>
          <a:p>
            <a:pPr algn="ctr"/>
            <a:r>
              <a:rPr lang="en-US" sz="1400" dirty="0">
                <a:latin typeface="Comic Sans MS" panose="030F0902030302020204" pitchFamily="66" charset="0"/>
              </a:rPr>
              <a:t>Use Case </a:t>
            </a:r>
          </a:p>
          <a:p>
            <a:pPr algn="ctr"/>
            <a:r>
              <a:rPr lang="en-US" sz="1400" dirty="0">
                <a:latin typeface="Comic Sans MS" panose="030F0902030302020204" pitchFamily="66" charset="0"/>
              </a:rPr>
              <a:t>Modeling</a:t>
            </a:r>
          </a:p>
        </p:txBody>
      </p:sp>
      <p:pic>
        <p:nvPicPr>
          <p:cNvPr id="12" name="Picture 2">
            <a:extLst>
              <a:ext uri="{FF2B5EF4-FFF2-40B4-BE49-F238E27FC236}">
                <a16:creationId xmlns:a16="http://schemas.microsoft.com/office/drawing/2014/main" id="{AF0F66A6-CFB7-AAEE-288E-6B2C75DA4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0496" y="1972523"/>
            <a:ext cx="692794" cy="4865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AB6A3AC3-422D-5286-138C-9D29D42A03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411" y="1972523"/>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377690A9-67F6-717D-85A5-E7F71B93D5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44326" y="1972523"/>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1FABA73B-078A-FC41-03CD-CD627D5657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5749" y="1473040"/>
            <a:ext cx="1309455" cy="4994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941718B3-D2E7-442D-97B3-E465029F1A9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77899" y="1468031"/>
            <a:ext cx="453477" cy="5224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39A4D0A-D990-CA17-46B9-7CAEF7628E46}"/>
              </a:ext>
            </a:extLst>
          </p:cNvPr>
          <p:cNvPicPr>
            <a:picLocks noChangeAspect="1"/>
          </p:cNvPicPr>
          <p:nvPr/>
        </p:nvPicPr>
        <p:blipFill>
          <a:blip r:embed="rId14"/>
          <a:stretch>
            <a:fillRect/>
          </a:stretch>
        </p:blipFill>
        <p:spPr>
          <a:xfrm>
            <a:off x="2737258" y="2662909"/>
            <a:ext cx="1483098" cy="1466180"/>
          </a:xfrm>
          <a:prstGeom prst="rect">
            <a:avLst/>
          </a:prstGeom>
        </p:spPr>
      </p:pic>
      <p:sp>
        <p:nvSpPr>
          <p:cNvPr id="18" name="TextBox 17">
            <a:extLst>
              <a:ext uri="{FF2B5EF4-FFF2-40B4-BE49-F238E27FC236}">
                <a16:creationId xmlns:a16="http://schemas.microsoft.com/office/drawing/2014/main" id="{C5F2D6AB-2863-DE08-B7CF-6AC074A2B871}"/>
              </a:ext>
            </a:extLst>
          </p:cNvPr>
          <p:cNvSpPr txBox="1"/>
          <p:nvPr/>
        </p:nvSpPr>
        <p:spPr>
          <a:xfrm>
            <a:off x="285650" y="1078881"/>
            <a:ext cx="1845762" cy="1600438"/>
          </a:xfrm>
          <a:prstGeom prst="rect">
            <a:avLst/>
          </a:prstGeom>
          <a:noFill/>
        </p:spPr>
        <p:txBody>
          <a:bodyPr wrap="none" rtlCol="0">
            <a:spAutoFit/>
          </a:bodyPr>
          <a:lstStyle/>
          <a:p>
            <a:r>
              <a:rPr lang="en-US" sz="1400" b="1" dirty="0"/>
              <a:t>Pictographic Language</a:t>
            </a:r>
          </a:p>
          <a:p>
            <a:r>
              <a:rPr lang="en-US" sz="1400" dirty="0"/>
              <a:t>- Actors</a:t>
            </a:r>
          </a:p>
          <a:p>
            <a:r>
              <a:rPr lang="en-US" sz="1400" dirty="0"/>
              <a:t>- Work objects</a:t>
            </a:r>
          </a:p>
          <a:p>
            <a:r>
              <a:rPr lang="en-US" sz="1400" dirty="0"/>
              <a:t>- Activities</a:t>
            </a:r>
          </a:p>
          <a:p>
            <a:r>
              <a:rPr lang="en-US" sz="1400" dirty="0"/>
              <a:t>- Sequence</a:t>
            </a:r>
          </a:p>
          <a:p>
            <a:r>
              <a:rPr lang="en-US" sz="1400" dirty="0"/>
              <a:t>- Groups</a:t>
            </a:r>
          </a:p>
          <a:p>
            <a:r>
              <a:rPr lang="en-US" sz="1400" dirty="0"/>
              <a:t>- Annotations</a:t>
            </a:r>
          </a:p>
        </p:txBody>
      </p:sp>
      <p:pic>
        <p:nvPicPr>
          <p:cNvPr id="19" name="Picture 18">
            <a:extLst>
              <a:ext uri="{FF2B5EF4-FFF2-40B4-BE49-F238E27FC236}">
                <a16:creationId xmlns:a16="http://schemas.microsoft.com/office/drawing/2014/main" id="{71C7A921-5F20-7E84-8664-02E4E87249BF}"/>
              </a:ext>
            </a:extLst>
          </p:cNvPr>
          <p:cNvPicPr>
            <a:picLocks noChangeAspect="1"/>
          </p:cNvPicPr>
          <p:nvPr/>
        </p:nvPicPr>
        <p:blipFill>
          <a:blip r:embed="rId15"/>
          <a:stretch>
            <a:fillRect/>
          </a:stretch>
        </p:blipFill>
        <p:spPr>
          <a:xfrm>
            <a:off x="220310" y="2671114"/>
            <a:ext cx="1483098" cy="1449770"/>
          </a:xfrm>
          <a:prstGeom prst="rect">
            <a:avLst/>
          </a:prstGeom>
        </p:spPr>
      </p:pic>
      <p:sp>
        <p:nvSpPr>
          <p:cNvPr id="20" name="TextBox 19">
            <a:extLst>
              <a:ext uri="{FF2B5EF4-FFF2-40B4-BE49-F238E27FC236}">
                <a16:creationId xmlns:a16="http://schemas.microsoft.com/office/drawing/2014/main" id="{A99CA02B-61DB-B40B-B5AD-5190A0E1D599}"/>
              </a:ext>
            </a:extLst>
          </p:cNvPr>
          <p:cNvSpPr txBox="1"/>
          <p:nvPr/>
        </p:nvSpPr>
        <p:spPr>
          <a:xfrm>
            <a:off x="334494" y="4353339"/>
            <a:ext cx="1254730" cy="553998"/>
          </a:xfrm>
          <a:prstGeom prst="rect">
            <a:avLst/>
          </a:prstGeom>
          <a:noFill/>
        </p:spPr>
        <p:txBody>
          <a:bodyPr wrap="square" rtlCol="0">
            <a:spAutoFit/>
          </a:bodyPr>
          <a:lstStyle/>
          <a:p>
            <a:pPr algn="ctr"/>
            <a:r>
              <a:rPr lang="en-US" sz="1600" dirty="0">
                <a:latin typeface="Comic Sans MS" panose="030F0902030302020204" pitchFamily="66" charset="0"/>
              </a:rPr>
              <a:t>Domain </a:t>
            </a:r>
          </a:p>
          <a:p>
            <a:pPr algn="ctr"/>
            <a:r>
              <a:rPr lang="en-US" sz="1400" dirty="0">
                <a:latin typeface="Comic Sans MS" panose="030F0902030302020204" pitchFamily="66" charset="0"/>
              </a:rPr>
              <a:t>Storytelling</a:t>
            </a:r>
          </a:p>
        </p:txBody>
      </p:sp>
      <p:sp>
        <p:nvSpPr>
          <p:cNvPr id="21" name="TextBox 20">
            <a:extLst>
              <a:ext uri="{FF2B5EF4-FFF2-40B4-BE49-F238E27FC236}">
                <a16:creationId xmlns:a16="http://schemas.microsoft.com/office/drawing/2014/main" id="{DBA944A1-1959-47A4-E553-AB28BBDF1F2D}"/>
              </a:ext>
            </a:extLst>
          </p:cNvPr>
          <p:cNvSpPr txBox="1"/>
          <p:nvPr/>
        </p:nvSpPr>
        <p:spPr>
          <a:xfrm>
            <a:off x="2650627" y="4368728"/>
            <a:ext cx="1544695" cy="523220"/>
          </a:xfrm>
          <a:prstGeom prst="rect">
            <a:avLst/>
          </a:prstGeom>
          <a:noFill/>
        </p:spPr>
        <p:txBody>
          <a:bodyPr wrap="square" rtlCol="0">
            <a:spAutoFit/>
          </a:bodyPr>
          <a:lstStyle/>
          <a:p>
            <a:pPr algn="ctr"/>
            <a:r>
              <a:rPr lang="en-US" sz="1400" dirty="0">
                <a:latin typeface="Comic Sans MS" panose="030F0902030302020204" pitchFamily="66" charset="0"/>
              </a:rPr>
              <a:t>Event Modeling</a:t>
            </a:r>
          </a:p>
          <a:p>
            <a:pPr algn="ctr"/>
            <a:r>
              <a:rPr lang="en-US" sz="1400" dirty="0">
                <a:latin typeface="Comic Sans MS" panose="030F0902030302020204" pitchFamily="66" charset="0"/>
              </a:rPr>
              <a:t>“Blueprinting”</a:t>
            </a:r>
          </a:p>
        </p:txBody>
      </p:sp>
    </p:spTree>
    <p:extLst>
      <p:ext uri="{BB962C8B-B14F-4D97-AF65-F5344CB8AC3E}">
        <p14:creationId xmlns:p14="http://schemas.microsoft.com/office/powerpoint/2010/main" val="147523075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14618</TotalTime>
  <Words>1125</Words>
  <Application>Microsoft Macintosh PowerPoint</Application>
  <PresentationFormat>Widescreen</PresentationFormat>
  <Paragraphs>220</Paragraphs>
  <Slides>34</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Open Sans</vt:lpstr>
      <vt:lpstr>Stencil</vt:lpstr>
      <vt:lpstr>Poppins</vt:lpstr>
      <vt:lpstr>Khula</vt:lpstr>
      <vt:lpstr>Century Gothic</vt:lpstr>
      <vt:lpstr>Poppins SemiBold</vt:lpstr>
      <vt:lpstr>Comic Sans MS</vt:lpstr>
      <vt:lpstr>Wingdings</vt:lpstr>
      <vt:lpstr>Calibri</vt:lpstr>
      <vt:lpstr>Khula SemiBold</vt:lpstr>
      <vt:lpstr>Arial</vt:lpstr>
      <vt:lpstr>Poppins Medium</vt:lpstr>
      <vt:lpstr>Office Theme</vt:lpstr>
      <vt:lpstr>A Magical Journey from Context to Code</vt:lpstr>
      <vt:lpstr>Building something that STICKS,     through a story you CONNECT with,     using solution methods that WORK.</vt:lpstr>
      <vt:lpstr>PowerPoint Presentation</vt:lpstr>
      <vt:lpstr>How it Started</vt:lpstr>
      <vt:lpstr>PowerPoint Presentation</vt:lpstr>
      <vt:lpstr>PowerPoint Presentation</vt:lpstr>
      <vt:lpstr>Tell the Story</vt:lpstr>
      <vt:lpstr>Set the Stage - ”The Persona”</vt:lpstr>
      <vt:lpstr>“Telling the Story”</vt:lpstr>
      <vt:lpstr>“Tell the Story” - Domain Storytelling</vt:lpstr>
      <vt:lpstr>“Tell the Story” - Event Model Blueprinting</vt:lpstr>
      <vt:lpstr>PowerPoint Presentation</vt:lpstr>
      <vt:lpstr>Design the Solution</vt:lpstr>
      <vt:lpstr>“Solution Methods”</vt:lpstr>
      <vt:lpstr>DDD Context Map</vt:lpstr>
      <vt:lpstr>Righting Software “The Method” - System Design</vt:lpstr>
      <vt:lpstr>DDD - Tactical Design Decisions</vt:lpstr>
      <vt:lpstr>4 + 1 Architectural View Model </vt:lpstr>
      <vt:lpstr>C4 Model (Context)</vt:lpstr>
      <vt:lpstr>C4 Model (Container)</vt:lpstr>
      <vt:lpstr>Streams Topology (Component)</vt:lpstr>
      <vt:lpstr>FlinkSQL Job Overview (Component)</vt:lpstr>
      <vt:lpstr>PowerPoint Presentation</vt:lpstr>
      <vt:lpstr>Demo the Result</vt:lpstr>
      <vt:lpstr>PowerPoint Presentation</vt:lpstr>
      <vt:lpstr>PowerPoint Presentation</vt:lpstr>
      <vt:lpstr>PowerPoint Presentation</vt:lpstr>
      <vt:lpstr>Twin Cities Solution Architecture Meetup</vt:lpstr>
      <vt:lpstr>PowerPoint Presentation</vt:lpstr>
      <vt:lpstr>PowerPoint Presentation</vt:lpstr>
      <vt:lpstr>Appendix</vt:lpstr>
      <vt:lpstr>PowerPoint Presentation</vt:lpstr>
      <vt:lpstr>Ground Rules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Rebeca Aguilar Rodriguez</dc:creator>
  <cp:lastModifiedBy>Torey Lomenda</cp:lastModifiedBy>
  <cp:revision>234</cp:revision>
  <cp:lastPrinted>2024-07-17T20:12:55Z</cp:lastPrinted>
  <dcterms:created xsi:type="dcterms:W3CDTF">2022-06-17T16:05:43Z</dcterms:created>
  <dcterms:modified xsi:type="dcterms:W3CDTF">2025-04-17T18:35:29Z</dcterms:modified>
</cp:coreProperties>
</file>